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06" r:id="rId2"/>
    <p:sldId id="258" r:id="rId3"/>
    <p:sldId id="291" r:id="rId4"/>
    <p:sldId id="273" r:id="rId5"/>
    <p:sldId id="332" r:id="rId6"/>
    <p:sldId id="267" r:id="rId7"/>
    <p:sldId id="277" r:id="rId8"/>
    <p:sldId id="257" r:id="rId9"/>
    <p:sldId id="328" r:id="rId10"/>
    <p:sldId id="301" r:id="rId11"/>
    <p:sldId id="334" r:id="rId12"/>
    <p:sldId id="280" r:id="rId13"/>
    <p:sldId id="303" r:id="rId14"/>
    <p:sldId id="284" r:id="rId15"/>
    <p:sldId id="269" r:id="rId16"/>
    <p:sldId id="282" r:id="rId17"/>
    <p:sldId id="285" r:id="rId18"/>
    <p:sldId id="330" r:id="rId19"/>
    <p:sldId id="286" r:id="rId20"/>
    <p:sldId id="287" r:id="rId21"/>
    <p:sldId id="256" r:id="rId22"/>
    <p:sldId id="304" r:id="rId23"/>
    <p:sldId id="305" r:id="rId24"/>
    <p:sldId id="33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quired task" id="{53C4BDDE-8859-0147-88BA-8F9993596466}">
          <p14:sldIdLst>
            <p14:sldId id="306"/>
            <p14:sldId id="258"/>
            <p14:sldId id="291"/>
            <p14:sldId id="273"/>
            <p14:sldId id="332"/>
            <p14:sldId id="267"/>
            <p14:sldId id="277"/>
          </p14:sldIdLst>
        </p14:section>
        <p14:section name="optional 1" id="{25E42BDF-C752-4C37-8069-888C73C4D4D4}">
          <p14:sldIdLst>
            <p14:sldId id="257"/>
            <p14:sldId id="328"/>
            <p14:sldId id="301"/>
            <p14:sldId id="334"/>
            <p14:sldId id="280"/>
            <p14:sldId id="303"/>
          </p14:sldIdLst>
        </p14:section>
        <p14:section name="optional 2" id="{5F6AA075-1493-40B6-AD02-FD5E991FC708}">
          <p14:sldIdLst>
            <p14:sldId id="284"/>
            <p14:sldId id="269"/>
            <p14:sldId id="282"/>
            <p14:sldId id="285"/>
            <p14:sldId id="330"/>
            <p14:sldId id="286"/>
            <p14:sldId id="287"/>
          </p14:sldIdLst>
        </p14:section>
        <p14:section name="optional 3" id="{6E3529D6-3DD5-4C91-8A70-5F18C55EE2AF}">
          <p14:sldIdLst>
            <p14:sldId id="256"/>
            <p14:sldId id="304"/>
            <p14:sldId id="305"/>
            <p14:sldId id="33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程煦" initials="程煦" lastIdx="4" clrIdx="0">
    <p:extLst>
      <p:ext uri="{19B8F6BF-5375-455C-9EA6-DF929625EA0E}">
        <p15:presenceInfo xmlns:p15="http://schemas.microsoft.com/office/powerpoint/2012/main" userId="S::xcheng8@sjtu.edu.cn::5fa0542f-4418-4b4f-b03e-46319f0834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256" autoAdjust="0"/>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F6F86-AB9A-1944-8170-383F0880460D}" type="datetimeFigureOut">
              <a:rPr kumimoji="1" lang="zh-CN" altLang="en-US" smtClean="0"/>
              <a:t>2022/4/26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7EDE58-38C7-2442-B6F7-E8BF3863DAFD}" type="slidenum">
              <a:rPr kumimoji="1" lang="zh-CN" altLang="en-US" smtClean="0"/>
              <a:t>‹#›</a:t>
            </a:fld>
            <a:endParaRPr kumimoji="1" lang="zh-CN" altLang="en-US"/>
          </a:p>
        </p:txBody>
      </p:sp>
    </p:spTree>
    <p:extLst>
      <p:ext uri="{BB962C8B-B14F-4D97-AF65-F5344CB8AC3E}">
        <p14:creationId xmlns:p14="http://schemas.microsoft.com/office/powerpoint/2010/main" val="3410078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14</a:t>
            </a:fld>
            <a:endParaRPr kumimoji="1" lang="zh-CN" altLang="en-US"/>
          </a:p>
        </p:txBody>
      </p:sp>
    </p:spTree>
    <p:extLst>
      <p:ext uri="{BB962C8B-B14F-4D97-AF65-F5344CB8AC3E}">
        <p14:creationId xmlns:p14="http://schemas.microsoft.com/office/powerpoint/2010/main" val="350056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15</a:t>
            </a:fld>
            <a:endParaRPr kumimoji="1" lang="zh-CN" altLang="en-US"/>
          </a:p>
        </p:txBody>
      </p:sp>
    </p:spTree>
    <p:extLst>
      <p:ext uri="{BB962C8B-B14F-4D97-AF65-F5344CB8AC3E}">
        <p14:creationId xmlns:p14="http://schemas.microsoft.com/office/powerpoint/2010/main" val="1389456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16</a:t>
            </a:fld>
            <a:endParaRPr kumimoji="1" lang="zh-CN" altLang="en-US"/>
          </a:p>
        </p:txBody>
      </p:sp>
    </p:spTree>
    <p:extLst>
      <p:ext uri="{BB962C8B-B14F-4D97-AF65-F5344CB8AC3E}">
        <p14:creationId xmlns:p14="http://schemas.microsoft.com/office/powerpoint/2010/main" val="64764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17</a:t>
            </a:fld>
            <a:endParaRPr kumimoji="1" lang="zh-CN" altLang="en-US"/>
          </a:p>
        </p:txBody>
      </p:sp>
    </p:spTree>
    <p:extLst>
      <p:ext uri="{BB962C8B-B14F-4D97-AF65-F5344CB8AC3E}">
        <p14:creationId xmlns:p14="http://schemas.microsoft.com/office/powerpoint/2010/main" val="785453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18</a:t>
            </a:fld>
            <a:endParaRPr kumimoji="1" lang="zh-CN" altLang="en-US"/>
          </a:p>
        </p:txBody>
      </p:sp>
    </p:spTree>
    <p:extLst>
      <p:ext uri="{BB962C8B-B14F-4D97-AF65-F5344CB8AC3E}">
        <p14:creationId xmlns:p14="http://schemas.microsoft.com/office/powerpoint/2010/main" val="223106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20</a:t>
            </a:fld>
            <a:endParaRPr kumimoji="1" lang="zh-CN" altLang="en-US"/>
          </a:p>
        </p:txBody>
      </p:sp>
    </p:spTree>
    <p:extLst>
      <p:ext uri="{BB962C8B-B14F-4D97-AF65-F5344CB8AC3E}">
        <p14:creationId xmlns:p14="http://schemas.microsoft.com/office/powerpoint/2010/main" val="237119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21</a:t>
            </a:fld>
            <a:endParaRPr kumimoji="1" lang="zh-CN" altLang="en-US"/>
          </a:p>
        </p:txBody>
      </p:sp>
    </p:spTree>
    <p:extLst>
      <p:ext uri="{BB962C8B-B14F-4D97-AF65-F5344CB8AC3E}">
        <p14:creationId xmlns:p14="http://schemas.microsoft.com/office/powerpoint/2010/main" val="1492417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3. LSTM</a:t>
            </a:r>
            <a:r>
              <a:rPr kumimoji="1" lang="zh-CN" altLang="en-US" dirty="0"/>
              <a:t>训练</a:t>
            </a:r>
            <a:r>
              <a:rPr kumimoji="1" lang="en" altLang="zh-CN" dirty="0"/>
              <a:t>SST-2</a:t>
            </a:r>
          </a:p>
          <a:p>
            <a:r>
              <a:rPr kumimoji="1" lang="zh-CN" altLang="en-US"/>
              <a:t>单词层面可视化</a:t>
            </a:r>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22</a:t>
            </a:fld>
            <a:endParaRPr kumimoji="1" lang="zh-CN" altLang="en-US"/>
          </a:p>
        </p:txBody>
      </p:sp>
    </p:spTree>
    <p:extLst>
      <p:ext uri="{BB962C8B-B14F-4D97-AF65-F5344CB8AC3E}">
        <p14:creationId xmlns:p14="http://schemas.microsoft.com/office/powerpoint/2010/main" val="319855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97EDE58-38C7-2442-B6F7-E8BF3863DAFD}" type="slidenum">
              <a:rPr kumimoji="1" lang="zh-CN" altLang="en-US" smtClean="0"/>
              <a:t>23</a:t>
            </a:fld>
            <a:endParaRPr kumimoji="1" lang="zh-CN" altLang="en-US"/>
          </a:p>
        </p:txBody>
      </p:sp>
    </p:spTree>
    <p:extLst>
      <p:ext uri="{BB962C8B-B14F-4D97-AF65-F5344CB8AC3E}">
        <p14:creationId xmlns:p14="http://schemas.microsoft.com/office/powerpoint/2010/main" val="2455950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4FA2AA-C010-DF88-1891-65A3A0A2009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F1EE8AC-6DC8-CB86-B5E8-F50D6EAB8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B59F391A-A779-FE3E-C1C9-891288BB49BB}"/>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3942DF02-52DC-D7AE-7976-794EE6970BC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DF0223-94E1-48B3-CE0F-00C53035A16E}"/>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3861479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29FA7-1384-C05C-4DDE-A242D6BA23E1}"/>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AFFEDF7-1256-75B1-038A-68FF2EB939DE}"/>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C61A5F4-E38E-FA51-EE0D-26AC3E8FE603}"/>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27CE22AF-FE20-381F-D60C-6F85F2B546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BAC3FA1-76BB-B0BE-02DA-DADD000C61DB}"/>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1497327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778248C-661A-D9D5-7625-05CB1121D7C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6B38BE7-3618-A6E0-792F-9B4BEFF54D83}"/>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D71B89A-BEF6-5734-964A-52CDB032B2C2}"/>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C25A747F-3FF4-1BCD-D13A-813D0D37C3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4D734ED-1DFF-BEA2-254F-1E8D3C5A97E7}"/>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3847598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8FAC30-C21D-6D88-BC9F-8331B4625AE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FAE2366-4B58-B687-FEA7-57BAFC299CFF}"/>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EE1AB2A-BA11-45B6-12DB-12505A2EAED1}"/>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4E5B7AD6-2CEA-040A-9759-932D9E27A44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7C9934-5410-262E-AE83-1B972B73C67E}"/>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2271478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959E2-191C-6CC7-5982-EB5F6D498D3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BAA897D7-1E56-C327-96CE-2B1A7A9E2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8CDD7AA-7931-92BA-7ADB-2279679A0F43}"/>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535EF0D2-2028-7947-9A3B-E0D57A650CC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4E11D93-7BAA-BB8C-184D-AC230E1141BB}"/>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415135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2E39D9-8DDD-9967-0499-105BCBA4E84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F8FDAD2-F23A-598E-C828-4EB495BCF10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7547E35-CBC8-8D80-4873-8C1B8AE30AB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96A43B9-A843-494E-3541-CFB790640B0F}"/>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6" name="页脚占位符 5">
            <a:extLst>
              <a:ext uri="{FF2B5EF4-FFF2-40B4-BE49-F238E27FC236}">
                <a16:creationId xmlns:a16="http://schemas.microsoft.com/office/drawing/2014/main" id="{D0027B4E-1434-F707-228D-3AFB8553CEE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0FF4907-8776-05A4-AC33-33B583CBBC64}"/>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395449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99C04-BE34-6AEF-EB87-27EFF1262CD1}"/>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4C8A858-2299-7AA4-D7D3-3A680EA04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957D9B01-F03B-9A73-9E0B-E94B6862000F}"/>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0ECF89B-892C-AB83-34FE-59004974E6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E936D63-F6F1-F62F-E961-C33588CC2295}"/>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250C0B2D-3728-42FC-DCEE-E4CB4771AB8C}"/>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8" name="页脚占位符 7">
            <a:extLst>
              <a:ext uri="{FF2B5EF4-FFF2-40B4-BE49-F238E27FC236}">
                <a16:creationId xmlns:a16="http://schemas.microsoft.com/office/drawing/2014/main" id="{893F57B7-C4B8-73EE-99F8-5EBD3F14030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8ACCAAD-2D8F-5064-7445-F07FF1290E7F}"/>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607235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98A02-568C-8682-2091-2B659147131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D561A05C-40E5-257C-ADE7-392FC3C5B600}"/>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4" name="页脚占位符 3">
            <a:extLst>
              <a:ext uri="{FF2B5EF4-FFF2-40B4-BE49-F238E27FC236}">
                <a16:creationId xmlns:a16="http://schemas.microsoft.com/office/drawing/2014/main" id="{6836E998-2C5E-7492-4F20-BEBF4AFFCE10}"/>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9005E5ED-A514-E749-1514-0E4E0D9E978E}"/>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1531991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D9944F8-6BF6-599D-728E-24B540BD59A9}"/>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3" name="页脚占位符 2">
            <a:extLst>
              <a:ext uri="{FF2B5EF4-FFF2-40B4-BE49-F238E27FC236}">
                <a16:creationId xmlns:a16="http://schemas.microsoft.com/office/drawing/2014/main" id="{90E66C96-6AB0-8176-AD1E-EF8A3A67B3C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D97F37B-BBA7-430F-C0F5-9C0B5A552DE5}"/>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1236265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A5311-3E65-388C-6F49-32C29762973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AF8F037-C425-171B-6830-1713F12249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D998177-D88E-AC3D-A175-F9D10BD73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58093A6-838A-BD81-5B53-57CA166B9E79}"/>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6" name="页脚占位符 5">
            <a:extLst>
              <a:ext uri="{FF2B5EF4-FFF2-40B4-BE49-F238E27FC236}">
                <a16:creationId xmlns:a16="http://schemas.microsoft.com/office/drawing/2014/main" id="{66993168-DDFA-EE2E-F84A-82153807F2A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18E5996-D696-4485-53C7-EB71378C6F85}"/>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75205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91F613-797A-5F8E-D726-3C03AEC75C9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7459799-1ADB-48C9-4251-9ECCABAFF7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3F1474EC-CED8-368E-3379-71C837D48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C7847BC-C3A2-D28D-5900-622D1E214E4C}"/>
              </a:ext>
            </a:extLst>
          </p:cNvPr>
          <p:cNvSpPr>
            <a:spLocks noGrp="1"/>
          </p:cNvSpPr>
          <p:nvPr>
            <p:ph type="dt" sz="half" idx="10"/>
          </p:nvPr>
        </p:nvSpPr>
        <p:spPr/>
        <p:txBody>
          <a:bodyPr/>
          <a:lstStyle/>
          <a:p>
            <a:fld id="{12E1D5B1-0224-354A-B0E5-2119C5C66C63}" type="datetimeFigureOut">
              <a:rPr kumimoji="1" lang="zh-CN" altLang="en-US" smtClean="0"/>
              <a:t>2022/4/26</a:t>
            </a:fld>
            <a:endParaRPr kumimoji="1" lang="zh-CN" altLang="en-US"/>
          </a:p>
        </p:txBody>
      </p:sp>
      <p:sp>
        <p:nvSpPr>
          <p:cNvPr id="6" name="页脚占位符 5">
            <a:extLst>
              <a:ext uri="{FF2B5EF4-FFF2-40B4-BE49-F238E27FC236}">
                <a16:creationId xmlns:a16="http://schemas.microsoft.com/office/drawing/2014/main" id="{8180BC08-84D0-258C-B995-BE3D3A6327A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9A63EAB-C4E8-55E3-9077-507CB72653E3}"/>
              </a:ext>
            </a:extLst>
          </p:cNvPr>
          <p:cNvSpPr>
            <a:spLocks noGrp="1"/>
          </p:cNvSpPr>
          <p:nvPr>
            <p:ph type="sldNum" sz="quarter" idx="12"/>
          </p:nvPr>
        </p:nvSpPr>
        <p:spPr/>
        <p:txBody>
          <a:body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286309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3AD895-071E-847C-909E-56A2DE8EB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AA9C83C-51B1-D8CB-B043-D5AD55B72D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20A176-EF25-FAE3-0ED5-91E62BD5D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E1D5B1-0224-354A-B0E5-2119C5C66C63}" type="datetimeFigureOut">
              <a:rPr kumimoji="1" lang="zh-CN" altLang="en-US" smtClean="0"/>
              <a:t>2022/4/26</a:t>
            </a:fld>
            <a:endParaRPr kumimoji="1" lang="zh-CN" altLang="en-US"/>
          </a:p>
        </p:txBody>
      </p:sp>
      <p:sp>
        <p:nvSpPr>
          <p:cNvPr id="5" name="页脚占位符 4">
            <a:extLst>
              <a:ext uri="{FF2B5EF4-FFF2-40B4-BE49-F238E27FC236}">
                <a16:creationId xmlns:a16="http://schemas.microsoft.com/office/drawing/2014/main" id="{58EFAB6D-62E7-22D5-AE5C-3C24A8013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8CEB8DA-00E0-9035-2F8C-B04EB6B1FF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998F3-D591-A04C-9EBF-5F93B575865B}" type="slidenum">
              <a:rPr kumimoji="1" lang="zh-CN" altLang="en-US" smtClean="0"/>
              <a:t>‹#›</a:t>
            </a:fld>
            <a:endParaRPr kumimoji="1" lang="zh-CN" altLang="en-US"/>
          </a:p>
        </p:txBody>
      </p:sp>
    </p:spTree>
    <p:extLst>
      <p:ext uri="{BB962C8B-B14F-4D97-AF65-F5344CB8AC3E}">
        <p14:creationId xmlns:p14="http://schemas.microsoft.com/office/powerpoint/2010/main" val="3773518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zalandoresearch/fashion-mnis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mmlab.ie.cuhk.edu.hk/projects/CelebA.html" TargetMode="Externa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wnload.pytorch.org/models/resnet18-5c106cde.pt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download.pytorch.org/models/alexnet-owt-4df8aa71.pth" TargetMode="External"/><Relationship Id="rId4" Type="http://schemas.openxmlformats.org/officeDocument/2006/relationships/hyperlink" Target="https://download.pytorch.org/models/vgg16-397923af.pt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nlp.stanford.edu/sentiment/"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yann.lecun.com/exdb/mnis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CBA5DD-49D1-4265-AE1E-D1BAC1E75B51}"/>
              </a:ext>
            </a:extLst>
          </p:cNvPr>
          <p:cNvSpPr>
            <a:spLocks noGrp="1"/>
          </p:cNvSpPr>
          <p:nvPr>
            <p:ph type="ctrTitle"/>
          </p:nvPr>
        </p:nvSpPr>
        <p:spPr>
          <a:xfrm>
            <a:off x="159249" y="934948"/>
            <a:ext cx="11873501" cy="1814728"/>
          </a:xfrm>
        </p:spPr>
        <p:txBody>
          <a:bodyPr>
            <a:normAutofit/>
          </a:bodyPr>
          <a:lstStyle/>
          <a:p>
            <a:r>
              <a:rPr lang="en-US" altLang="zh-CN" sz="5400" dirty="0"/>
              <a:t>Final Project: Classification, Image Reconstruction and Model Analysis</a:t>
            </a:r>
            <a:endParaRPr lang="zh-CN" altLang="en-US" sz="5400" dirty="0"/>
          </a:p>
        </p:txBody>
      </p:sp>
      <p:sp>
        <p:nvSpPr>
          <p:cNvPr id="3" name="副标题 2">
            <a:extLst>
              <a:ext uri="{FF2B5EF4-FFF2-40B4-BE49-F238E27FC236}">
                <a16:creationId xmlns:a16="http://schemas.microsoft.com/office/drawing/2014/main" id="{6373FDB8-1F81-446C-9B22-997595977ECC}"/>
              </a:ext>
            </a:extLst>
          </p:cNvPr>
          <p:cNvSpPr>
            <a:spLocks noGrp="1"/>
          </p:cNvSpPr>
          <p:nvPr>
            <p:ph type="subTitle" idx="1"/>
          </p:nvPr>
        </p:nvSpPr>
        <p:spPr>
          <a:xfrm>
            <a:off x="1524000" y="3200961"/>
            <a:ext cx="9144000" cy="1814728"/>
          </a:xfrm>
        </p:spPr>
        <p:txBody>
          <a:bodyPr>
            <a:normAutofit lnSpcReduction="10000"/>
          </a:bodyPr>
          <a:lstStyle/>
          <a:p>
            <a:r>
              <a:rPr lang="en-US" altLang="zh-CN" sz="3600" dirty="0"/>
              <a:t>Machine Learning</a:t>
            </a:r>
          </a:p>
          <a:p>
            <a:r>
              <a:rPr lang="en-US" altLang="zh-CN" sz="3600" dirty="0" err="1"/>
              <a:t>Quanshi</a:t>
            </a:r>
            <a:r>
              <a:rPr lang="en-US" altLang="zh-CN" sz="3600" dirty="0"/>
              <a:t> Zhang</a:t>
            </a:r>
          </a:p>
          <a:p>
            <a:r>
              <a:rPr lang="en-US" altLang="zh-CN" sz="3600" dirty="0"/>
              <a:t>2022 Spring</a:t>
            </a:r>
            <a:endParaRPr lang="zh-CN" altLang="en-US" sz="3600" dirty="0"/>
          </a:p>
        </p:txBody>
      </p:sp>
    </p:spTree>
    <p:extLst>
      <p:ext uri="{BB962C8B-B14F-4D97-AF65-F5344CB8AC3E}">
        <p14:creationId xmlns:p14="http://schemas.microsoft.com/office/powerpoint/2010/main" val="386177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564" y="118545"/>
            <a:ext cx="10515600" cy="1325563"/>
          </a:xfrm>
        </p:spPr>
        <p:txBody>
          <a:bodyPr>
            <a:normAutofit/>
          </a:bodyPr>
          <a:lstStyle/>
          <a:p>
            <a:r>
              <a:rPr lang="en-US" altLang="zh-CN" sz="3200" dirty="0"/>
              <a:t>Datasets for optional task 1</a:t>
            </a:r>
            <a:endParaRPr lang="zh-CN" altLang="en-US" sz="3200" dirty="0"/>
          </a:p>
        </p:txBody>
      </p:sp>
      <p:sp>
        <p:nvSpPr>
          <p:cNvPr id="3" name="内容占位符 2"/>
          <p:cNvSpPr>
            <a:spLocks noGrp="1"/>
          </p:cNvSpPr>
          <p:nvPr>
            <p:ph idx="1"/>
          </p:nvPr>
        </p:nvSpPr>
        <p:spPr>
          <a:xfrm>
            <a:off x="133564" y="1266684"/>
            <a:ext cx="12058436" cy="5032375"/>
          </a:xfrm>
        </p:spPr>
        <p:txBody>
          <a:bodyPr>
            <a:noAutofit/>
          </a:bodyPr>
          <a:lstStyle/>
          <a:p>
            <a:pPr>
              <a:lnSpc>
                <a:spcPct val="150000"/>
              </a:lnSpc>
            </a:pPr>
            <a:r>
              <a:rPr lang="en-US" altLang="zh-CN" dirty="0"/>
              <a:t>Please choose </a:t>
            </a:r>
            <a:r>
              <a:rPr lang="en-US" altLang="zh-CN" b="1" dirty="0"/>
              <a:t>one</a:t>
            </a:r>
            <a:r>
              <a:rPr lang="en-US" altLang="zh-CN" dirty="0"/>
              <a:t> dataset to train a VAE</a:t>
            </a:r>
          </a:p>
          <a:p>
            <a:pPr lvl="1">
              <a:lnSpc>
                <a:spcPct val="150000"/>
              </a:lnSpc>
            </a:pPr>
            <a:r>
              <a:rPr lang="en-US" altLang="zh-CN" sz="2800" dirty="0"/>
              <a:t>Fashion-MNIST</a:t>
            </a:r>
          </a:p>
          <a:p>
            <a:pPr lvl="1">
              <a:lnSpc>
                <a:spcPct val="150000"/>
              </a:lnSpc>
            </a:pPr>
            <a:r>
              <a:rPr lang="en-US" altLang="zh-CN" sz="2800" dirty="0"/>
              <a:t>Large-scale </a:t>
            </a:r>
            <a:r>
              <a:rPr lang="en-US" altLang="zh-CN" sz="2800" dirty="0" err="1"/>
              <a:t>CelebFaces</a:t>
            </a:r>
            <a:r>
              <a:rPr lang="en-US" altLang="zh-CN" sz="2800" dirty="0"/>
              <a:t> Attributes (</a:t>
            </a:r>
            <a:r>
              <a:rPr lang="en-US" altLang="zh-CN" sz="2800" dirty="0" err="1"/>
              <a:t>CelebA</a:t>
            </a:r>
            <a:r>
              <a:rPr lang="en-US" altLang="zh-CN" sz="2800" dirty="0"/>
              <a:t>) Dataset. </a:t>
            </a:r>
          </a:p>
          <a:p>
            <a:pPr lvl="2">
              <a:lnSpc>
                <a:spcPct val="150000"/>
              </a:lnSpc>
            </a:pPr>
            <a:r>
              <a:rPr lang="en-US" altLang="zh-CN" sz="2400" dirty="0"/>
              <a:t>If you choose CelebA dataset, you should use pre-processing images</a:t>
            </a:r>
            <a:r>
              <a:rPr lang="en-US" altLang="zh-CN" sz="2400" i="1" dirty="0"/>
              <a:t>, i.e., </a:t>
            </a:r>
            <a:r>
              <a:rPr lang="en-US" altLang="zh-CN" sz="2400" dirty="0"/>
              <a:t>face images with bounding boxes around faces.</a:t>
            </a:r>
          </a:p>
          <a:p>
            <a:pPr lvl="2">
              <a:lnSpc>
                <a:spcPct val="150000"/>
              </a:lnSpc>
            </a:pPr>
            <a:r>
              <a:rPr lang="en-US" altLang="zh-CN" sz="2400" dirty="0"/>
              <a:t>If you do not have a strong</a:t>
            </a:r>
            <a:r>
              <a:rPr lang="zh-CN" altLang="en-US" sz="2400" dirty="0"/>
              <a:t> </a:t>
            </a:r>
            <a:r>
              <a:rPr lang="en-US" altLang="zh-CN" sz="2400" dirty="0"/>
              <a:t>GPU, you can </a:t>
            </a:r>
            <a:r>
              <a:rPr lang="en" altLang="zh-CN" sz="2400" dirty="0"/>
              <a:t>choose one of the following small</a:t>
            </a:r>
            <a:r>
              <a:rPr lang="zh-CN" altLang="en-US" sz="2400" dirty="0"/>
              <a:t> </a:t>
            </a:r>
            <a:r>
              <a:rPr lang="en-US" altLang="zh-CN" sz="2400" dirty="0"/>
              <a:t>sizes of face images in CelebA dataset, including 128x128, 64x64, and 32x32, but 16x16 is not allowed. </a:t>
            </a:r>
          </a:p>
          <a:p>
            <a:pPr>
              <a:lnSpc>
                <a:spcPct val="150000"/>
              </a:lnSpc>
            </a:pP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E51F17-7C0B-4E31-BCC3-DBA72F81F021}"/>
              </a:ext>
            </a:extLst>
          </p:cNvPr>
          <p:cNvSpPr>
            <a:spLocks noGrp="1"/>
          </p:cNvSpPr>
          <p:nvPr>
            <p:ph type="title"/>
          </p:nvPr>
        </p:nvSpPr>
        <p:spPr/>
        <p:txBody>
          <a:bodyPr/>
          <a:lstStyle/>
          <a:p>
            <a:r>
              <a:rPr lang="en-US" altLang="zh-CN" dirty="0"/>
              <a:t>Fashion-MNIST</a:t>
            </a:r>
            <a:endParaRPr lang="zh-CN" altLang="en-US" dirty="0"/>
          </a:p>
        </p:txBody>
      </p:sp>
      <p:sp>
        <p:nvSpPr>
          <p:cNvPr id="3" name="内容占位符 2">
            <a:extLst>
              <a:ext uri="{FF2B5EF4-FFF2-40B4-BE49-F238E27FC236}">
                <a16:creationId xmlns:a16="http://schemas.microsoft.com/office/drawing/2014/main" id="{24C721F8-BF11-4E3E-8F8D-C020BE3863BA}"/>
              </a:ext>
            </a:extLst>
          </p:cNvPr>
          <p:cNvSpPr>
            <a:spLocks noGrp="1"/>
          </p:cNvSpPr>
          <p:nvPr>
            <p:ph idx="1"/>
          </p:nvPr>
        </p:nvSpPr>
        <p:spPr/>
        <p:txBody>
          <a:bodyPr/>
          <a:lstStyle/>
          <a:p>
            <a:r>
              <a:rPr lang="en-US" altLang="zh-CN" dirty="0">
                <a:hlinkClick r:id="rId2"/>
              </a:rPr>
              <a:t>https://github.com/zalandoresearch/fashion-mnist</a:t>
            </a:r>
            <a:endParaRPr lang="en-US" altLang="zh-CN" dirty="0"/>
          </a:p>
          <a:p>
            <a:r>
              <a:rPr lang="en-US" altLang="zh-CN" dirty="0"/>
              <a:t>70000 images</a:t>
            </a:r>
          </a:p>
          <a:p>
            <a:pPr lvl="1"/>
            <a:r>
              <a:rPr lang="en-US" altLang="zh-CN" dirty="0"/>
              <a:t>10 classes</a:t>
            </a:r>
          </a:p>
          <a:p>
            <a:pPr lvl="1"/>
            <a:r>
              <a:rPr lang="en-US" altLang="zh-CN" dirty="0"/>
              <a:t>Each image has 28x28 pixels</a:t>
            </a:r>
          </a:p>
          <a:p>
            <a:pPr lvl="1"/>
            <a:r>
              <a:rPr lang="en-US" altLang="zh-CN" dirty="0"/>
              <a:t>60,000 training images</a:t>
            </a:r>
          </a:p>
          <a:p>
            <a:pPr lvl="1"/>
            <a:r>
              <a:rPr lang="en-US" altLang="zh-CN" dirty="0"/>
              <a:t>10,000 testing images</a:t>
            </a:r>
          </a:p>
        </p:txBody>
      </p:sp>
      <p:pic>
        <p:nvPicPr>
          <p:cNvPr id="1030" name="Picture 6">
            <a:extLst>
              <a:ext uri="{FF2B5EF4-FFF2-40B4-BE49-F238E27FC236}">
                <a16:creationId xmlns:a16="http://schemas.microsoft.com/office/drawing/2014/main" id="{4A151AE8-AF75-458A-BD92-48B14C1F2A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31" y="2545237"/>
            <a:ext cx="4569019" cy="422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84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44F38-E0D9-443F-9674-582326ABBA97}"/>
              </a:ext>
            </a:extLst>
          </p:cNvPr>
          <p:cNvSpPr>
            <a:spLocks noGrp="1"/>
          </p:cNvSpPr>
          <p:nvPr>
            <p:ph type="title"/>
          </p:nvPr>
        </p:nvSpPr>
        <p:spPr/>
        <p:txBody>
          <a:bodyPr/>
          <a:lstStyle/>
          <a:p>
            <a:r>
              <a:rPr lang="en-US" altLang="zh-CN" dirty="0" err="1"/>
              <a:t>CelebA</a:t>
            </a:r>
            <a:r>
              <a:rPr lang="en-US" altLang="zh-CN" dirty="0"/>
              <a:t> dataset</a:t>
            </a:r>
            <a:endParaRPr lang="zh-CN" altLang="en-US" dirty="0"/>
          </a:p>
        </p:txBody>
      </p:sp>
      <p:sp>
        <p:nvSpPr>
          <p:cNvPr id="3" name="内容占位符 2">
            <a:extLst>
              <a:ext uri="{FF2B5EF4-FFF2-40B4-BE49-F238E27FC236}">
                <a16:creationId xmlns:a16="http://schemas.microsoft.com/office/drawing/2014/main" id="{63FF40F2-5EA5-44E8-9414-AB89C6D9CCE7}"/>
              </a:ext>
            </a:extLst>
          </p:cNvPr>
          <p:cNvSpPr>
            <a:spLocks noGrp="1"/>
          </p:cNvSpPr>
          <p:nvPr>
            <p:ph idx="1"/>
          </p:nvPr>
        </p:nvSpPr>
        <p:spPr>
          <a:xfrm>
            <a:off x="420757" y="1905138"/>
            <a:ext cx="5257800" cy="4351338"/>
          </a:xfrm>
        </p:spPr>
        <p:txBody>
          <a:bodyPr/>
          <a:lstStyle/>
          <a:p>
            <a:r>
              <a:rPr lang="en-US" altLang="zh-CN" dirty="0">
                <a:hlinkClick r:id="rId2"/>
              </a:rPr>
              <a:t>http://mmlab.ie.cuhk.edu.hk/projects/CelebA.html</a:t>
            </a:r>
            <a:endParaRPr lang="en-US" altLang="zh-CN" dirty="0"/>
          </a:p>
          <a:p>
            <a:r>
              <a:rPr lang="en-US" altLang="zh-CN" dirty="0"/>
              <a:t>More than 200k celebrity images</a:t>
            </a:r>
          </a:p>
          <a:p>
            <a:pPr lvl="1"/>
            <a:r>
              <a:rPr lang="en-US" altLang="zh-CN" dirty="0"/>
              <a:t>10,177 number of identities</a:t>
            </a:r>
          </a:p>
          <a:p>
            <a:pPr lvl="1"/>
            <a:r>
              <a:rPr lang="en-US" altLang="zh-CN" dirty="0"/>
              <a:t>202,599 number of face images</a:t>
            </a:r>
          </a:p>
          <a:p>
            <a:pPr lvl="1"/>
            <a:r>
              <a:rPr lang="en-US" altLang="zh-CN" dirty="0"/>
              <a:t>5 landmark locations, 40 binary attributes annotations per image.</a:t>
            </a:r>
            <a:endParaRPr lang="zh-CN" altLang="en-US" dirty="0"/>
          </a:p>
        </p:txBody>
      </p:sp>
      <p:pic>
        <p:nvPicPr>
          <p:cNvPr id="5" name="图片 4">
            <a:extLst>
              <a:ext uri="{FF2B5EF4-FFF2-40B4-BE49-F238E27FC236}">
                <a16:creationId xmlns:a16="http://schemas.microsoft.com/office/drawing/2014/main" id="{00231A79-7C71-E035-254B-DC3918D19B94}"/>
              </a:ext>
            </a:extLst>
          </p:cNvPr>
          <p:cNvPicPr>
            <a:picLocks noChangeAspect="1"/>
          </p:cNvPicPr>
          <p:nvPr/>
        </p:nvPicPr>
        <p:blipFill>
          <a:blip r:embed="rId3"/>
          <a:stretch>
            <a:fillRect/>
          </a:stretch>
        </p:blipFill>
        <p:spPr>
          <a:xfrm>
            <a:off x="5576375" y="365125"/>
            <a:ext cx="6194868" cy="4351338"/>
          </a:xfrm>
          <a:prstGeom prst="rect">
            <a:avLst/>
          </a:prstGeom>
        </p:spPr>
      </p:pic>
      <p:sp>
        <p:nvSpPr>
          <p:cNvPr id="4" name="文本框 3">
            <a:extLst>
              <a:ext uri="{FF2B5EF4-FFF2-40B4-BE49-F238E27FC236}">
                <a16:creationId xmlns:a16="http://schemas.microsoft.com/office/drawing/2014/main" id="{D34A62C9-A2FB-369A-B078-E5DB008688DE}"/>
              </a:ext>
            </a:extLst>
          </p:cNvPr>
          <p:cNvSpPr txBox="1"/>
          <p:nvPr/>
        </p:nvSpPr>
        <p:spPr>
          <a:xfrm>
            <a:off x="810923" y="5487364"/>
            <a:ext cx="6087159" cy="1200329"/>
          </a:xfrm>
          <a:prstGeom prst="rect">
            <a:avLst/>
          </a:prstGeom>
          <a:noFill/>
        </p:spPr>
        <p:txBody>
          <a:bodyPr wrap="square" rtlCol="0">
            <a:spAutoFit/>
          </a:bodyPr>
          <a:lstStyle/>
          <a:p>
            <a:r>
              <a:rPr lang="en-US" altLang="zh-CN" sz="2400" dirty="0">
                <a:solidFill>
                  <a:schemeClr val="accent1"/>
                </a:solidFill>
              </a:rPr>
              <a:t>You should use face images cropped with bounding boxes, instead of the entire image, such as the right face image. </a:t>
            </a:r>
          </a:p>
        </p:txBody>
      </p:sp>
      <p:pic>
        <p:nvPicPr>
          <p:cNvPr id="7" name="图片 6">
            <a:extLst>
              <a:ext uri="{FF2B5EF4-FFF2-40B4-BE49-F238E27FC236}">
                <a16:creationId xmlns:a16="http://schemas.microsoft.com/office/drawing/2014/main" id="{B90AAC17-31BA-73AB-F864-8F628B2A8139}"/>
              </a:ext>
            </a:extLst>
          </p:cNvPr>
          <p:cNvPicPr>
            <a:picLocks noChangeAspect="1"/>
          </p:cNvPicPr>
          <p:nvPr/>
        </p:nvPicPr>
        <p:blipFill>
          <a:blip r:embed="rId4"/>
          <a:stretch>
            <a:fillRect/>
          </a:stretch>
        </p:blipFill>
        <p:spPr>
          <a:xfrm>
            <a:off x="6992185" y="5376329"/>
            <a:ext cx="1422400" cy="1422400"/>
          </a:xfrm>
          <a:prstGeom prst="rect">
            <a:avLst/>
          </a:prstGeom>
        </p:spPr>
      </p:pic>
    </p:spTree>
    <p:extLst>
      <p:ext uri="{BB962C8B-B14F-4D97-AF65-F5344CB8AC3E}">
        <p14:creationId xmlns:p14="http://schemas.microsoft.com/office/powerpoint/2010/main" val="3075576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1271607" cy="1325563"/>
          </a:xfrm>
        </p:spPr>
        <p:txBody>
          <a:bodyPr>
            <a:normAutofit/>
          </a:bodyPr>
          <a:lstStyle/>
          <a:p>
            <a:r>
              <a:rPr lang="en-US" altLang="zh-CN" sz="3200" dirty="0"/>
              <a:t>What you need to write in the report for optional task 1</a:t>
            </a:r>
            <a:endParaRPr lang="zh-CN" altLang="en-US" sz="3200" dirty="0"/>
          </a:p>
        </p:txBody>
      </p:sp>
      <p:sp>
        <p:nvSpPr>
          <p:cNvPr id="3" name="内容占位符 2"/>
          <p:cNvSpPr>
            <a:spLocks noGrp="1"/>
          </p:cNvSpPr>
          <p:nvPr>
            <p:ph idx="1"/>
          </p:nvPr>
        </p:nvSpPr>
        <p:spPr>
          <a:xfrm>
            <a:off x="102742" y="1188627"/>
            <a:ext cx="12010489" cy="5520398"/>
          </a:xfrm>
        </p:spPr>
        <p:txBody>
          <a:bodyPr>
            <a:normAutofit lnSpcReduction="10000"/>
          </a:bodyPr>
          <a:lstStyle/>
          <a:p>
            <a:pPr>
              <a:lnSpc>
                <a:spcPct val="150000"/>
              </a:lnSpc>
            </a:pPr>
            <a:r>
              <a:rPr lang="en-US" altLang="zh-CN" dirty="0"/>
              <a:t>You should introduce the overall architecture of the VAE, which is designed by yourself. It would be better if you draw a diagram.</a:t>
            </a:r>
          </a:p>
          <a:p>
            <a:pPr>
              <a:lnSpc>
                <a:spcPct val="150000"/>
              </a:lnSpc>
            </a:pPr>
            <a:r>
              <a:rPr lang="en-US" altLang="zh-CN" dirty="0"/>
              <a:t>You should write how you implement </a:t>
            </a:r>
            <a:r>
              <a:rPr lang="en-US" altLang="zh-CN" dirty="0">
                <a:sym typeface="+mn-ea"/>
              </a:rPr>
              <a:t>the VAE that is designed by yourself.</a:t>
            </a:r>
          </a:p>
          <a:p>
            <a:pPr>
              <a:lnSpc>
                <a:spcPct val="150000"/>
              </a:lnSpc>
            </a:pPr>
            <a:r>
              <a:rPr lang="en-US" altLang="zh-CN" dirty="0"/>
              <a:t>You should visualize </a:t>
            </a:r>
            <a:r>
              <a:rPr lang="en-US" altLang="zh-CN" dirty="0">
                <a:sym typeface="+mn-ea"/>
              </a:rPr>
              <a:t>reconstructed images.</a:t>
            </a:r>
            <a:endParaRPr lang="en-US" altLang="zh-CN" dirty="0"/>
          </a:p>
          <a:p>
            <a:pPr>
              <a:lnSpc>
                <a:spcPct val="150000"/>
              </a:lnSpc>
            </a:pPr>
            <a:r>
              <a:rPr lang="en-US" altLang="zh-CN" dirty="0"/>
              <a:t>You should </a:t>
            </a:r>
            <a:r>
              <a:rPr lang="en-US" altLang="zh-CN" dirty="0">
                <a:sym typeface="+mn-ea"/>
              </a:rPr>
              <a:t>use interpolation to generate images with different properties.</a:t>
            </a:r>
          </a:p>
          <a:p>
            <a:pPr marL="0" indent="0">
              <a:lnSpc>
                <a:spcPct val="150000"/>
              </a:lnSpc>
              <a:buNone/>
            </a:pPr>
            <a:r>
              <a:rPr lang="en-US" altLang="zh-CN" b="1" dirty="0">
                <a:sym typeface="+mn-ea"/>
              </a:rPr>
              <a:t>Note that we will not strictly compare the quality of generated images under similar network complexity, as long as there are not strange results that indicate a bug.</a:t>
            </a:r>
          </a:p>
          <a:p>
            <a:pPr marL="0" indent="0">
              <a:lnSpc>
                <a:spcPct val="150000"/>
              </a:lnSpc>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8329EF0-FAD0-545E-65A9-260A19A95088}"/>
              </a:ext>
            </a:extLst>
          </p:cNvPr>
          <p:cNvSpPr>
            <a:spLocks noGrp="1"/>
          </p:cNvSpPr>
          <p:nvPr>
            <p:ph idx="1"/>
          </p:nvPr>
        </p:nvSpPr>
        <p:spPr>
          <a:xfrm>
            <a:off x="99708" y="778212"/>
            <a:ext cx="11992583" cy="5554493"/>
          </a:xfrm>
        </p:spPr>
        <p:txBody>
          <a:bodyPr>
            <a:noAutofit/>
          </a:bodyPr>
          <a:lstStyle/>
          <a:p>
            <a:r>
              <a:rPr lang="en-US" altLang="zh-CN" sz="2000" dirty="0"/>
              <a:t>Use visualization methods to explain </a:t>
            </a:r>
            <a:r>
              <a:rPr lang="en-US" altLang="zh-CN" sz="2000" b="1" dirty="0"/>
              <a:t>at least two </a:t>
            </a:r>
            <a:r>
              <a:rPr lang="en-US" altLang="zh-CN" sz="2000" dirty="0"/>
              <a:t>DNN models</a:t>
            </a:r>
          </a:p>
          <a:p>
            <a:pPr lvl="1"/>
            <a:r>
              <a:rPr lang="en-US" altLang="zh-CN" sz="2000" dirty="0"/>
              <a:t>You can download pre-trained DNN architectures directly.</a:t>
            </a:r>
          </a:p>
          <a:p>
            <a:pPr lvl="2"/>
            <a:r>
              <a:rPr lang="en-US" altLang="zh-CN" dirty="0"/>
              <a:t>ResNet-18: </a:t>
            </a:r>
            <a:r>
              <a:rPr lang="en-US" altLang="zh-CN" dirty="0">
                <a:hlinkClick r:id="rId3"/>
              </a:rPr>
              <a:t>https://download.pytorch.org/models/resnet18-5c106cde.pth</a:t>
            </a:r>
            <a:endParaRPr lang="en-US" altLang="zh-CN" dirty="0"/>
          </a:p>
          <a:p>
            <a:pPr lvl="2"/>
            <a:r>
              <a:rPr lang="en-US" altLang="zh-CN" dirty="0"/>
              <a:t>VGG-16: </a:t>
            </a:r>
            <a:r>
              <a:rPr lang="en" altLang="zh-CN" dirty="0">
                <a:hlinkClick r:id="rId4"/>
              </a:rPr>
              <a:t>https://download.pytorch.org/models/vgg16-397923af.pth</a:t>
            </a:r>
            <a:endParaRPr lang="en-US" altLang="zh-CN" dirty="0"/>
          </a:p>
          <a:p>
            <a:pPr lvl="2"/>
            <a:r>
              <a:rPr lang="en" altLang="zh-CN" dirty="0" err="1"/>
              <a:t>Alexnet</a:t>
            </a:r>
            <a:r>
              <a:rPr lang="en-US" altLang="zh-CN" dirty="0"/>
              <a:t>: </a:t>
            </a:r>
            <a:r>
              <a:rPr lang="en" altLang="zh-CN" dirty="0">
                <a:hlinkClick r:id="rId5"/>
              </a:rPr>
              <a:t>https://download.pytorch.org/models/alexnet-owt-4df8aa71.pth</a:t>
            </a:r>
            <a:endParaRPr lang="en" altLang="zh-CN" dirty="0"/>
          </a:p>
          <a:p>
            <a:pPr lvl="2"/>
            <a:r>
              <a:rPr lang="en-US" altLang="zh-CN" dirty="0"/>
              <a:t>Other architectures</a:t>
            </a:r>
          </a:p>
          <a:p>
            <a:pPr lvl="1"/>
            <a:r>
              <a:rPr lang="en-US" altLang="zh-CN" sz="2000" dirty="0"/>
              <a:t>Choose visualization methods to explain models.</a:t>
            </a:r>
          </a:p>
          <a:p>
            <a:pPr lvl="2"/>
            <a:r>
              <a:rPr lang="en-US" altLang="zh-CN" dirty="0"/>
              <a:t>Optional task 2 requires you to read papers. </a:t>
            </a:r>
            <a:r>
              <a:rPr lang="en-US" altLang="zh-CN" b="1" dirty="0">
                <a:solidFill>
                  <a:schemeClr val="accent1"/>
                </a:solidFill>
              </a:rPr>
              <a:t>These papers are easy to read.</a:t>
            </a:r>
          </a:p>
          <a:p>
            <a:pPr lvl="2"/>
            <a:r>
              <a:rPr lang="en-US" altLang="zh-CN" dirty="0"/>
              <a:t>Select </a:t>
            </a:r>
            <a:r>
              <a:rPr lang="en-US" altLang="zh-CN" b="1" dirty="0"/>
              <a:t>at least two </a:t>
            </a:r>
            <a:r>
              <a:rPr lang="en-US" altLang="zh-CN" dirty="0"/>
              <a:t>of Guided backpropagation / Grad-CAM / Shapley value /</a:t>
            </a:r>
            <a:r>
              <a:rPr lang="en" altLang="zh-CN" dirty="0"/>
              <a:t> Layer-Wise Relevance Propagation </a:t>
            </a:r>
            <a:r>
              <a:rPr lang="en-US" altLang="zh-CN" dirty="0"/>
              <a:t>/ Integrated Gradients to explain the pre-trained models. </a:t>
            </a:r>
          </a:p>
          <a:p>
            <a:pPr lvl="2"/>
            <a:r>
              <a:rPr lang="en-US" altLang="zh-CN" dirty="0"/>
              <a:t>Compare the visualization results of the visualization methods you chose for the pre-trained models, and analyze your visualizations.</a:t>
            </a:r>
          </a:p>
          <a:p>
            <a:pPr lvl="2"/>
            <a:r>
              <a:rPr lang="en-US" altLang="zh-CN" dirty="0"/>
              <a:t>Write the code by yourself, </a:t>
            </a:r>
            <a:r>
              <a:rPr kumimoji="1" lang="en-US" altLang="zh-CN" b="1" dirty="0"/>
              <a:t>instead of </a:t>
            </a:r>
            <a:r>
              <a:rPr lang="en-US" altLang="zh-CN" b="1" dirty="0"/>
              <a:t>using any open source code directly.</a:t>
            </a:r>
            <a:endParaRPr kumimoji="1" lang="en-US" altLang="zh-CN" b="1" dirty="0"/>
          </a:p>
          <a:p>
            <a:pPr lvl="1"/>
            <a:r>
              <a:rPr lang="en" altLang="zh-CN" sz="2000" dirty="0"/>
              <a:t>The mathematical formula for the selected method needs to be reported.</a:t>
            </a:r>
            <a:r>
              <a:rPr lang="zh-CN" altLang="en-US" sz="2000" dirty="0"/>
              <a:t> </a:t>
            </a:r>
            <a:endParaRPr lang="en-US" altLang="zh-CN" sz="2000" dirty="0"/>
          </a:p>
          <a:p>
            <a:pPr lvl="2"/>
            <a:r>
              <a:rPr lang="en" altLang="zh-CN" dirty="0"/>
              <a:t>Please explain the formula and its notations</a:t>
            </a:r>
            <a:r>
              <a:rPr lang="zh-CN" altLang="en-US" dirty="0"/>
              <a:t> </a:t>
            </a:r>
            <a:r>
              <a:rPr lang="en-US" altLang="zh-CN" dirty="0"/>
              <a:t>clearly</a:t>
            </a:r>
            <a:r>
              <a:rPr lang="en" altLang="zh-CN"/>
              <a:t>.</a:t>
            </a:r>
            <a:endParaRPr lang="en" altLang="zh-CN" dirty="0"/>
          </a:p>
        </p:txBody>
      </p:sp>
      <p:sp>
        <p:nvSpPr>
          <p:cNvPr id="6" name="标题 1">
            <a:extLst>
              <a:ext uri="{FF2B5EF4-FFF2-40B4-BE49-F238E27FC236}">
                <a16:creationId xmlns:a16="http://schemas.microsoft.com/office/drawing/2014/main" id="{802689C5-D0F1-2A94-5458-9E0B4FA8F345}"/>
              </a:ext>
            </a:extLst>
          </p:cNvPr>
          <p:cNvSpPr>
            <a:spLocks noGrp="1"/>
          </p:cNvSpPr>
          <p:nvPr>
            <p:ph type="title"/>
          </p:nvPr>
        </p:nvSpPr>
        <p:spPr>
          <a:xfrm>
            <a:off x="0" y="36880"/>
            <a:ext cx="10515600" cy="741333"/>
          </a:xfrm>
        </p:spPr>
        <p:txBody>
          <a:bodyPr>
            <a:normAutofit/>
          </a:bodyPr>
          <a:lstStyle/>
          <a:p>
            <a:r>
              <a:rPr lang="en-US" altLang="zh-CN" sz="3200" dirty="0"/>
              <a:t>Optional task 2: Visualization methods to explain DNNs</a:t>
            </a:r>
            <a:endParaRPr lang="zh-CN" altLang="en-US" sz="3200" dirty="0"/>
          </a:p>
        </p:txBody>
      </p:sp>
    </p:spTree>
    <p:extLst>
      <p:ext uri="{BB962C8B-B14F-4D97-AF65-F5344CB8AC3E}">
        <p14:creationId xmlns:p14="http://schemas.microsoft.com/office/powerpoint/2010/main" val="218218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68911" y="0"/>
            <a:ext cx="10515600" cy="714645"/>
          </a:xfrm>
        </p:spPr>
        <p:txBody>
          <a:bodyPr>
            <a:normAutofit/>
          </a:bodyPr>
          <a:lstStyle/>
          <a:p>
            <a:r>
              <a:rPr lang="en-US" altLang="zh-CN" sz="3200" dirty="0"/>
              <a:t>Guided backpropagation</a:t>
            </a:r>
            <a:endParaRPr lang="zh-CN" altLang="en-US" sz="3200" dirty="0"/>
          </a:p>
        </p:txBody>
      </p:sp>
      <p:sp>
        <p:nvSpPr>
          <p:cNvPr id="3" name="内容占位符 2">
            <a:extLst>
              <a:ext uri="{FF2B5EF4-FFF2-40B4-BE49-F238E27FC236}">
                <a16:creationId xmlns:a16="http://schemas.microsoft.com/office/drawing/2014/main" id="{7A536EB9-4BBF-46B0-ACF5-4F6C1780AB47}"/>
              </a:ext>
            </a:extLst>
          </p:cNvPr>
          <p:cNvSpPr>
            <a:spLocks noGrp="1"/>
          </p:cNvSpPr>
          <p:nvPr>
            <p:ph idx="1"/>
          </p:nvPr>
        </p:nvSpPr>
        <p:spPr>
          <a:xfrm>
            <a:off x="87549" y="943583"/>
            <a:ext cx="12016902" cy="2344366"/>
          </a:xfrm>
        </p:spPr>
        <p:txBody>
          <a:bodyPr>
            <a:normAutofit lnSpcReduction="10000"/>
          </a:bodyPr>
          <a:lstStyle/>
          <a:p>
            <a:pPr>
              <a:lnSpc>
                <a:spcPct val="150000"/>
              </a:lnSpc>
            </a:pPr>
            <a:r>
              <a:rPr lang="en-US" altLang="zh-CN" sz="2400" dirty="0"/>
              <a:t>Guided backpropagation: Visualize the patterns learned by different layers of the network, as shown in the left figure. </a:t>
            </a:r>
          </a:p>
          <a:p>
            <a:pPr>
              <a:lnSpc>
                <a:spcPct val="150000"/>
              </a:lnSpc>
            </a:pPr>
            <a:r>
              <a:rPr lang="en-US" altLang="zh-CN" sz="2400" dirty="0" err="1"/>
              <a:t>Jost</a:t>
            </a:r>
            <a:r>
              <a:rPr lang="en-US" altLang="zh-CN" sz="2400" dirty="0"/>
              <a:t> Tobias </a:t>
            </a:r>
            <a:r>
              <a:rPr lang="en-US" altLang="zh-CN" sz="2400" dirty="0" err="1"/>
              <a:t>Springenberg</a:t>
            </a:r>
            <a:r>
              <a:rPr lang="en-US" altLang="zh-CN" sz="2400" dirty="0"/>
              <a:t>, Alexey </a:t>
            </a:r>
            <a:r>
              <a:rPr lang="en-US" altLang="zh-CN" sz="2400" dirty="0" err="1"/>
              <a:t>Dosovitskiy</a:t>
            </a:r>
            <a:r>
              <a:rPr lang="en-US" altLang="zh-CN" sz="2400" dirty="0"/>
              <a:t>, Thomas </a:t>
            </a:r>
            <a:r>
              <a:rPr lang="en-US" altLang="zh-CN" sz="2400" dirty="0" err="1"/>
              <a:t>Brox</a:t>
            </a:r>
            <a:r>
              <a:rPr lang="en-US" altLang="zh-CN" sz="2400" dirty="0"/>
              <a:t>, Martin </a:t>
            </a:r>
            <a:r>
              <a:rPr lang="en-US" altLang="zh-CN" sz="2400" dirty="0" err="1"/>
              <a:t>Riedmiller</a:t>
            </a:r>
            <a:r>
              <a:rPr lang="en-US" altLang="zh-CN" sz="2400" dirty="0"/>
              <a:t>, Striving for Simplicity: The All Convolutional Net, in arXiv:1412.6806</a:t>
            </a:r>
          </a:p>
          <a:p>
            <a:pPr>
              <a:lnSpc>
                <a:spcPct val="150000"/>
              </a:lnSpc>
            </a:pPr>
            <a:endParaRPr lang="zh-CN" altLang="en-US" sz="2400" dirty="0"/>
          </a:p>
        </p:txBody>
      </p:sp>
      <p:pic>
        <p:nvPicPr>
          <p:cNvPr id="8" name="图片 7">
            <a:extLst>
              <a:ext uri="{FF2B5EF4-FFF2-40B4-BE49-F238E27FC236}">
                <a16:creationId xmlns:a16="http://schemas.microsoft.com/office/drawing/2014/main" id="{C0148338-ADA3-487D-B8F5-450036CC58EA}"/>
              </a:ext>
            </a:extLst>
          </p:cNvPr>
          <p:cNvPicPr>
            <a:picLocks noChangeAspect="1"/>
          </p:cNvPicPr>
          <p:nvPr/>
        </p:nvPicPr>
        <p:blipFill rotWithShape="1">
          <a:blip r:embed="rId3"/>
          <a:srcRect b="2590"/>
          <a:stretch/>
        </p:blipFill>
        <p:spPr>
          <a:xfrm>
            <a:off x="1361165" y="3879984"/>
            <a:ext cx="7949938" cy="2632346"/>
          </a:xfrm>
          <a:prstGeom prst="rect">
            <a:avLst/>
          </a:prstGeom>
        </p:spPr>
      </p:pic>
    </p:spTree>
    <p:extLst>
      <p:ext uri="{BB962C8B-B14F-4D97-AF65-F5344CB8AC3E}">
        <p14:creationId xmlns:p14="http://schemas.microsoft.com/office/powerpoint/2010/main" val="100800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0" y="0"/>
            <a:ext cx="10515600" cy="778213"/>
          </a:xfrm>
        </p:spPr>
        <p:txBody>
          <a:bodyPr>
            <a:normAutofit/>
          </a:bodyPr>
          <a:lstStyle/>
          <a:p>
            <a:r>
              <a:rPr lang="en-US" altLang="zh-CN" sz="3200" dirty="0"/>
              <a:t>Grad-CAM</a:t>
            </a:r>
            <a:endParaRPr lang="zh-CN" altLang="en-US" sz="3200" dirty="0"/>
          </a:p>
        </p:txBody>
      </p:sp>
      <p:sp>
        <p:nvSpPr>
          <p:cNvPr id="3" name="内容占位符 2">
            <a:extLst>
              <a:ext uri="{FF2B5EF4-FFF2-40B4-BE49-F238E27FC236}">
                <a16:creationId xmlns:a16="http://schemas.microsoft.com/office/drawing/2014/main" id="{7A536EB9-4BBF-46B0-ACF5-4F6C1780AB47}"/>
              </a:ext>
            </a:extLst>
          </p:cNvPr>
          <p:cNvSpPr>
            <a:spLocks noGrp="1"/>
          </p:cNvSpPr>
          <p:nvPr>
            <p:ph idx="1"/>
          </p:nvPr>
        </p:nvSpPr>
        <p:spPr>
          <a:xfrm>
            <a:off x="98087" y="878507"/>
            <a:ext cx="11995826" cy="2550493"/>
          </a:xfrm>
        </p:spPr>
        <p:txBody>
          <a:bodyPr>
            <a:normAutofit/>
          </a:bodyPr>
          <a:lstStyle/>
          <a:p>
            <a:pPr>
              <a:lnSpc>
                <a:spcPct val="150000"/>
              </a:lnSpc>
            </a:pPr>
            <a:r>
              <a:rPr lang="en-US" altLang="zh-CN" sz="2400" dirty="0"/>
              <a:t>Grad-CAM: </a:t>
            </a:r>
            <a:r>
              <a:rPr lang="en-US" altLang="zh-CN" dirty="0"/>
              <a:t>Visualize the importance of regions in the input image.</a:t>
            </a:r>
          </a:p>
          <a:p>
            <a:pPr>
              <a:lnSpc>
                <a:spcPct val="150000"/>
              </a:lnSpc>
            </a:pPr>
            <a:r>
              <a:rPr lang="en-US" altLang="zh-CN" sz="2400" dirty="0" err="1"/>
              <a:t>Ramprasaath</a:t>
            </a:r>
            <a:r>
              <a:rPr lang="en-US" altLang="zh-CN" sz="2400" dirty="0"/>
              <a:t> R. </a:t>
            </a:r>
            <a:r>
              <a:rPr lang="en-US" altLang="zh-CN" sz="2400" dirty="0" err="1"/>
              <a:t>Selvaraju</a:t>
            </a:r>
            <a:r>
              <a:rPr lang="en-US" altLang="zh-CN" sz="2400" dirty="0"/>
              <a:t>, Michael Cogswell, Abhishek Das, Ramakrishna </a:t>
            </a:r>
            <a:r>
              <a:rPr lang="en-US" altLang="zh-CN" sz="2400" dirty="0" err="1"/>
              <a:t>Vedantam</a:t>
            </a:r>
            <a:r>
              <a:rPr lang="en-US" altLang="zh-CN" sz="2400" dirty="0"/>
              <a:t>, Devi Parikh, Dhruv Batra, Grad-CAM: Visual Explanations from Deep Networks via Gradient-based Localization, in arXiv:1610.02391</a:t>
            </a:r>
          </a:p>
          <a:p>
            <a:pPr>
              <a:lnSpc>
                <a:spcPct val="150000"/>
              </a:lnSpc>
            </a:pPr>
            <a:endParaRPr lang="zh-CN" altLang="en-US" sz="2400" dirty="0"/>
          </a:p>
        </p:txBody>
      </p:sp>
      <p:pic>
        <p:nvPicPr>
          <p:cNvPr id="6146" name="Picture 2" descr="è¿éåå¾çæè¿°">
            <a:extLst>
              <a:ext uri="{FF2B5EF4-FFF2-40B4-BE49-F238E27FC236}">
                <a16:creationId xmlns:a16="http://schemas.microsoft.com/office/drawing/2014/main" id="{645B8073-B9A4-458C-A5F8-4315ABD338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41" t="2615" r="49766"/>
          <a:stretch/>
        </p:blipFill>
        <p:spPr bwMode="auto">
          <a:xfrm>
            <a:off x="6176013" y="3860950"/>
            <a:ext cx="1272746" cy="2997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è¿éåå¾çæè¿°">
            <a:extLst>
              <a:ext uri="{FF2B5EF4-FFF2-40B4-BE49-F238E27FC236}">
                <a16:creationId xmlns:a16="http://schemas.microsoft.com/office/drawing/2014/main" id="{B1565CC0-C448-BC1A-1347-8A6F780ED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1455"/>
          <a:stretch/>
        </p:blipFill>
        <p:spPr bwMode="auto">
          <a:xfrm>
            <a:off x="4500333" y="3792826"/>
            <a:ext cx="1466682" cy="3077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955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118354" y="1"/>
            <a:ext cx="10515600" cy="957944"/>
          </a:xfrm>
        </p:spPr>
        <p:txBody>
          <a:bodyPr>
            <a:normAutofit/>
          </a:bodyPr>
          <a:lstStyle/>
          <a:p>
            <a:r>
              <a:rPr lang="en-US" altLang="zh-CN" sz="3200" dirty="0"/>
              <a:t>Shapley value</a:t>
            </a:r>
            <a:endParaRPr lang="zh-CN" altLang="en-US" sz="3200" dirty="0"/>
          </a:p>
        </p:txBody>
      </p:sp>
      <p:sp>
        <p:nvSpPr>
          <p:cNvPr id="15" name="内容占位符 2">
            <a:extLst>
              <a:ext uri="{FF2B5EF4-FFF2-40B4-BE49-F238E27FC236}">
                <a16:creationId xmlns:a16="http://schemas.microsoft.com/office/drawing/2014/main" id="{B3F4231B-4B6F-CE5B-DAF8-185F8FD91E08}"/>
              </a:ext>
            </a:extLst>
          </p:cNvPr>
          <p:cNvSpPr>
            <a:spLocks noGrp="1"/>
          </p:cNvSpPr>
          <p:nvPr>
            <p:ph idx="1"/>
          </p:nvPr>
        </p:nvSpPr>
        <p:spPr>
          <a:xfrm>
            <a:off x="118354" y="957945"/>
            <a:ext cx="11799154" cy="3685478"/>
          </a:xfrm>
        </p:spPr>
        <p:txBody>
          <a:bodyPr>
            <a:noAutofit/>
          </a:bodyPr>
          <a:lstStyle/>
          <a:p>
            <a:pPr>
              <a:lnSpc>
                <a:spcPct val="150000"/>
              </a:lnSpc>
            </a:pPr>
            <a:r>
              <a:rPr lang="en-US" altLang="zh-CN" sz="2000" dirty="0"/>
              <a:t>Shapley value : Visualize the importance of individual pixels or regions in the input image.</a:t>
            </a:r>
          </a:p>
          <a:p>
            <a:pPr algn="just">
              <a:lnSpc>
                <a:spcPct val="150000"/>
              </a:lnSpc>
            </a:pPr>
            <a:r>
              <a:rPr lang="en-US" altLang="zh-CN" sz="2000" dirty="0"/>
              <a:t>(Shapley value) Lloyd S Shapley. A value for n-person games. In: Contributions to the Theory of Games 2.28 (1953), pp. 307–317. 28. Princeton, NJ: Princeton University Press; 1957. p. 307--17.</a:t>
            </a:r>
          </a:p>
          <a:p>
            <a:pPr algn="just">
              <a:lnSpc>
                <a:spcPct val="150000"/>
              </a:lnSpc>
            </a:pPr>
            <a:r>
              <a:rPr lang="en" altLang="zh-CN" sz="2000" dirty="0"/>
              <a:t>(Shapley value to visually explain the model) </a:t>
            </a:r>
            <a:r>
              <a:rPr lang="en-US" altLang="zh-CN" sz="2000" dirty="0"/>
              <a:t>Please </a:t>
            </a:r>
            <a:r>
              <a:rPr lang="en" altLang="zh-CN" sz="2000" dirty="0"/>
              <a:t>read </a:t>
            </a:r>
            <a:r>
              <a:rPr lang="en" altLang="zh-CN" sz="2000" b="1" dirty="0"/>
              <a:t>Section 3.1 </a:t>
            </a:r>
            <a:r>
              <a:rPr lang="en-US" altLang="zh-CN" sz="2000" dirty="0"/>
              <a:t>of </a:t>
            </a:r>
            <a:r>
              <a:rPr lang="en" altLang="zh-CN" sz="2000" dirty="0"/>
              <a:t>Hao Zhang, </a:t>
            </a:r>
            <a:r>
              <a:rPr lang="en" altLang="zh-CN" sz="2000" dirty="0" err="1"/>
              <a:t>Jiayi</a:t>
            </a:r>
            <a:r>
              <a:rPr lang="en" altLang="zh-CN" sz="2000" dirty="0"/>
              <a:t> Chen, </a:t>
            </a:r>
            <a:r>
              <a:rPr lang="en" altLang="zh-CN" sz="2000" dirty="0" err="1"/>
              <a:t>Haotian</a:t>
            </a:r>
            <a:r>
              <a:rPr lang="en" altLang="zh-CN" sz="2000" dirty="0"/>
              <a:t> </a:t>
            </a:r>
            <a:r>
              <a:rPr lang="en" altLang="zh-CN" sz="2000" dirty="0" err="1"/>
              <a:t>Xue</a:t>
            </a:r>
            <a:r>
              <a:rPr lang="en" altLang="zh-CN" sz="2000" dirty="0"/>
              <a:t>, </a:t>
            </a:r>
            <a:r>
              <a:rPr lang="en" altLang="zh-CN" sz="2000" dirty="0" err="1"/>
              <a:t>Quanshi</a:t>
            </a:r>
            <a:r>
              <a:rPr lang="en" altLang="zh-CN" sz="2000" dirty="0"/>
              <a:t> Zhang</a:t>
            </a:r>
            <a:r>
              <a:rPr lang="en-US" altLang="zh-CN" sz="2000" dirty="0"/>
              <a:t>,</a:t>
            </a:r>
            <a:r>
              <a:rPr lang="en" altLang="zh-CN" sz="2000" dirty="0"/>
              <a:t> Towards a unified evaluation of explanation methods without ground truth</a:t>
            </a:r>
            <a:r>
              <a:rPr lang="en-US" altLang="zh-CN" sz="2000" dirty="0"/>
              <a:t>, in </a:t>
            </a:r>
            <a:r>
              <a:rPr lang="en-US" altLang="zh-CN" sz="2000" dirty="0" err="1"/>
              <a:t>arXiv</a:t>
            </a:r>
            <a:r>
              <a:rPr lang="en-US" altLang="zh-CN" sz="2000" dirty="0"/>
              <a:t>: 1911.09017.</a:t>
            </a:r>
            <a:r>
              <a:rPr lang="zh-CN" altLang="en-US" sz="2000" dirty="0"/>
              <a:t>（</a:t>
            </a:r>
            <a:r>
              <a:rPr lang="en" altLang="zh-CN" sz="2000" dirty="0"/>
              <a:t>This paper does not use the Shapley value to visually explain the model. Instead, this paper briefly introduces the Shapley value in Section 3.1. </a:t>
            </a:r>
            <a:r>
              <a:rPr lang="zh-CN" altLang="en-US" sz="2000" dirty="0"/>
              <a:t>）</a:t>
            </a:r>
            <a:endParaRPr lang="en" altLang="zh-CN" sz="2000" dirty="0"/>
          </a:p>
          <a:p>
            <a:pPr algn="just">
              <a:lnSpc>
                <a:spcPct val="150000"/>
              </a:lnSpc>
            </a:pPr>
            <a:endParaRPr lang="en" altLang="zh-CN" sz="2000" dirty="0"/>
          </a:p>
          <a:p>
            <a:pPr marL="457200" lvl="1" indent="0">
              <a:lnSpc>
                <a:spcPct val="150000"/>
              </a:lnSpc>
              <a:buNone/>
            </a:pPr>
            <a:r>
              <a:rPr lang="en-US" altLang="zh-CN" sz="2000" dirty="0"/>
              <a:t>     </a:t>
            </a:r>
          </a:p>
          <a:p>
            <a:pPr marL="457200" lvl="1" indent="0">
              <a:lnSpc>
                <a:spcPct val="150000"/>
              </a:lnSpc>
              <a:buNone/>
            </a:pPr>
            <a:endParaRPr lang="zh-CN" altLang="en-US" sz="2000" dirty="0"/>
          </a:p>
        </p:txBody>
      </p:sp>
      <p:pic>
        <p:nvPicPr>
          <p:cNvPr id="37" name="图片 36">
            <a:extLst>
              <a:ext uri="{FF2B5EF4-FFF2-40B4-BE49-F238E27FC236}">
                <a16:creationId xmlns:a16="http://schemas.microsoft.com/office/drawing/2014/main" id="{0D052D85-12DF-A2A0-252B-36965ACC2CB7}"/>
              </a:ext>
            </a:extLst>
          </p:cNvPr>
          <p:cNvPicPr>
            <a:picLocks noChangeAspect="1"/>
          </p:cNvPicPr>
          <p:nvPr/>
        </p:nvPicPr>
        <p:blipFill>
          <a:blip r:embed="rId3"/>
          <a:stretch>
            <a:fillRect/>
          </a:stretch>
        </p:blipFill>
        <p:spPr>
          <a:xfrm>
            <a:off x="3539336" y="5516634"/>
            <a:ext cx="3776509" cy="1227365"/>
          </a:xfrm>
          <a:prstGeom prst="rect">
            <a:avLst/>
          </a:prstGeom>
        </p:spPr>
      </p:pic>
      <p:pic>
        <p:nvPicPr>
          <p:cNvPr id="38" name="图片 37">
            <a:extLst>
              <a:ext uri="{FF2B5EF4-FFF2-40B4-BE49-F238E27FC236}">
                <a16:creationId xmlns:a16="http://schemas.microsoft.com/office/drawing/2014/main" id="{0588E3FB-9CE2-B497-B8AB-441742133015}"/>
              </a:ext>
            </a:extLst>
          </p:cNvPr>
          <p:cNvPicPr>
            <a:picLocks noChangeAspect="1"/>
          </p:cNvPicPr>
          <p:nvPr/>
        </p:nvPicPr>
        <p:blipFill>
          <a:blip r:embed="rId4"/>
          <a:stretch>
            <a:fillRect/>
          </a:stretch>
        </p:blipFill>
        <p:spPr>
          <a:xfrm>
            <a:off x="4031725" y="5196239"/>
            <a:ext cx="3009523" cy="405128"/>
          </a:xfrm>
          <a:prstGeom prst="rect">
            <a:avLst/>
          </a:prstGeom>
        </p:spPr>
      </p:pic>
    </p:spTree>
    <p:extLst>
      <p:ext uri="{BB962C8B-B14F-4D97-AF65-F5344CB8AC3E}">
        <p14:creationId xmlns:p14="http://schemas.microsoft.com/office/powerpoint/2010/main" val="3654029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内容占位符 2">
                <a:extLst>
                  <a:ext uri="{FF2B5EF4-FFF2-40B4-BE49-F238E27FC236}">
                    <a16:creationId xmlns:a16="http://schemas.microsoft.com/office/drawing/2014/main" id="{B3F4231B-4B6F-CE5B-DAF8-185F8FD91E08}"/>
                  </a:ext>
                </a:extLst>
              </p:cNvPr>
              <p:cNvSpPr>
                <a:spLocks noGrp="1"/>
              </p:cNvSpPr>
              <p:nvPr>
                <p:ph idx="1"/>
              </p:nvPr>
            </p:nvSpPr>
            <p:spPr>
              <a:xfrm>
                <a:off x="343930" y="1024372"/>
                <a:ext cx="11357919" cy="5685345"/>
              </a:xfrm>
            </p:spPr>
            <p:txBody>
              <a:bodyPr>
                <a:normAutofit/>
              </a:bodyPr>
              <a:lstStyle/>
              <a:p>
                <a:pPr algn="just"/>
                <a:r>
                  <a:rPr lang="en-US" altLang="zh-CN" sz="2400" dirty="0"/>
                  <a:t>Sampling method to approximate the Shapley value</a:t>
                </a:r>
                <a:endParaRPr lang="en" altLang="zh-CN" sz="2400" dirty="0"/>
              </a:p>
              <a:p>
                <a:pPr marL="0" indent="0">
                  <a:buNone/>
                </a:pPr>
                <a:r>
                  <a:rPr lang="en" altLang="zh-CN" sz="2400" dirty="0"/>
                  <a:t>Computing the Shapley value is an NP-complete problem, so we use sampling method to estimate the Shapley value in polynomial time.</a:t>
                </a:r>
              </a:p>
              <a:p>
                <a:pPr marL="0" indent="0" algn="just">
                  <a:buNone/>
                </a:pPr>
                <a:r>
                  <a:rPr lang="en" altLang="zh-CN" sz="2400" dirty="0"/>
                  <a:t>For </a:t>
                </a:r>
                <a14:m>
                  <m:oMath xmlns:m="http://schemas.openxmlformats.org/officeDocument/2006/math">
                    <m:r>
                      <a:rPr lang="en" altLang="zh-CN" sz="2400" i="1" dirty="0" smtClean="0">
                        <a:latin typeface="Cambria Math" panose="02040503050406030204" pitchFamily="18" charset="0"/>
                      </a:rPr>
                      <m:t>𝑛</m:t>
                    </m:r>
                  </m:oMath>
                </a14:m>
                <a:r>
                  <a:rPr lang="en" altLang="zh-CN" sz="2400" dirty="0"/>
                  <a:t> pixels or regions</a:t>
                </a:r>
                <a:r>
                  <a:rPr lang="zh-CN" altLang="en-US" sz="2400" dirty="0"/>
                  <a:t> </a:t>
                </a:r>
                <a:r>
                  <a:rPr lang="en-US" altLang="zh-CN" sz="2400" dirty="0"/>
                  <a:t>in an image</a:t>
                </a:r>
                <a:r>
                  <a:rPr lang="en" altLang="zh-CN" sz="2400" dirty="0"/>
                  <a:t>, there are totally         types of all permutations. We sample </a:t>
                </a:r>
                <a:r>
                  <a:rPr lang="zh-CN" altLang="en-US" sz="2400" dirty="0"/>
                  <a:t>     </a:t>
                </a:r>
                <a:r>
                  <a:rPr lang="en" altLang="zh-CN" sz="2400" dirty="0"/>
                  <a:t>permutations from all permutations</a:t>
                </a:r>
                <a:r>
                  <a:rPr lang="en-US" altLang="zh-CN" sz="2400" dirty="0"/>
                  <a:t>, where </a:t>
                </a:r>
                <a:r>
                  <a:rPr lang="en" altLang="zh-CN" sz="2400" dirty="0"/>
                  <a:t>    &lt;&lt;        .</a:t>
                </a:r>
              </a:p>
              <a:p>
                <a:pPr marL="0" indent="0" algn="just">
                  <a:buNone/>
                </a:pPr>
                <a:r>
                  <a:rPr lang="en" altLang="zh-CN" sz="2400" dirty="0"/>
                  <a:t>For each sampled permutation </a:t>
                </a:r>
                <a14:m>
                  <m:oMath xmlns:m="http://schemas.openxmlformats.org/officeDocument/2006/math">
                    <m:r>
                      <a:rPr lang="en" altLang="zh-CN" sz="2400" i="1" dirty="0" smtClean="0">
                        <a:latin typeface="Cambria Math" panose="02040503050406030204" pitchFamily="18" charset="0"/>
                      </a:rPr>
                      <m:t>𝑆</m:t>
                    </m:r>
                  </m:oMath>
                </a14:m>
                <a:r>
                  <a:rPr lang="en" altLang="zh-CN" sz="2400" dirty="0"/>
                  <a:t>, we compute the marginal contribution of each pixel or region</a:t>
                </a:r>
                <a14:m>
                  <m:oMath xmlns:m="http://schemas.openxmlformats.org/officeDocument/2006/math">
                    <m:r>
                      <a:rPr lang="en" altLang="zh-CN" sz="2400" i="1" dirty="0" smtClean="0">
                        <a:latin typeface="Cambria Math" panose="02040503050406030204" pitchFamily="18" charset="0"/>
                      </a:rPr>
                      <m:t> </m:t>
                    </m:r>
                    <m:r>
                      <a:rPr lang="en" altLang="zh-CN" sz="2400" i="1" dirty="0" err="1">
                        <a:latin typeface="Cambria Math" panose="02040503050406030204" pitchFamily="18" charset="0"/>
                      </a:rPr>
                      <m:t>𝑖</m:t>
                    </m:r>
                    <m:r>
                      <a:rPr lang="en-US" altLang="zh-CN" sz="2400" b="0" i="1" dirty="0" smtClean="0">
                        <a:latin typeface="Cambria Math" panose="02040503050406030204" pitchFamily="18" charset="0"/>
                      </a:rPr>
                      <m:t>,  </m:t>
                    </m:r>
                  </m:oMath>
                </a14:m>
                <a:r>
                  <a:rPr lang="en" altLang="zh-CN" sz="2400" dirty="0"/>
                  <a:t>that is, we compute the</a:t>
                </a:r>
                <a:r>
                  <a:rPr lang="zh-CN" altLang="en-US" sz="2400" dirty="0"/>
                  <a:t> </a:t>
                </a:r>
                <a:r>
                  <a:rPr lang="en-US" altLang="zh-CN" sz="2400" dirty="0"/>
                  <a:t>output</a:t>
                </a:r>
                <a:r>
                  <a:rPr lang="en" altLang="zh-CN" sz="2400" dirty="0"/>
                  <a:t> change of the neural network </a:t>
                </a:r>
                <a14:m>
                  <m:oMath xmlns:m="http://schemas.openxmlformats.org/officeDocument/2006/math">
                    <m:r>
                      <a:rPr lang="en" altLang="zh-CN" sz="2400" i="1" dirty="0" smtClean="0">
                        <a:latin typeface="Cambria Math" panose="02040503050406030204" pitchFamily="18" charset="0"/>
                      </a:rPr>
                      <m:t>𝑓</m:t>
                    </m:r>
                    <m:r>
                      <a:rPr lang="en-US" altLang="zh-CN" sz="2400" b="0" i="1" dirty="0" smtClean="0">
                        <a:latin typeface="Cambria Math" panose="02040503050406030204" pitchFamily="18" charset="0"/>
                      </a:rPr>
                      <m:t> </m:t>
                    </m:r>
                  </m:oMath>
                </a14:m>
                <a:r>
                  <a:rPr lang="en-US" altLang="zh-CN" sz="2400" b="0" i="0" dirty="0">
                    <a:latin typeface="+mn-ea"/>
                  </a:rPr>
                  <a:t>whether </a:t>
                </a:r>
                <a:r>
                  <a:rPr lang="en" altLang="zh-CN" sz="2400" dirty="0"/>
                  <a:t>each pixel or region</a:t>
                </a:r>
                <a14:m>
                  <m:oMath xmlns:m="http://schemas.openxmlformats.org/officeDocument/2006/math">
                    <m:r>
                      <a:rPr lang="en" altLang="zh-CN" sz="2400" i="1" dirty="0">
                        <a:latin typeface="Cambria Math" panose="02040503050406030204" pitchFamily="18" charset="0"/>
                      </a:rPr>
                      <m:t> </m:t>
                    </m:r>
                    <m:r>
                      <a:rPr lang="en" altLang="zh-CN" sz="2400" i="1" dirty="0" err="1">
                        <a:latin typeface="Cambria Math" panose="02040503050406030204" pitchFamily="18" charset="0"/>
                      </a:rPr>
                      <m:t>𝑖</m:t>
                    </m:r>
                    <m:r>
                      <a:rPr lang="en-US" altLang="zh-CN" sz="2400" b="0" i="1" dirty="0" smtClean="0">
                        <a:latin typeface="Cambria Math" panose="02040503050406030204" pitchFamily="18" charset="0"/>
                      </a:rPr>
                      <m:t> </m:t>
                    </m:r>
                  </m:oMath>
                </a14:m>
                <a:r>
                  <a:rPr lang="en-US" altLang="zh-CN" sz="2400" b="0" i="0" dirty="0">
                    <a:latin typeface="+mn-ea"/>
                  </a:rPr>
                  <a:t>is added to the input</a:t>
                </a:r>
                <a:r>
                  <a:rPr lang="en-US" altLang="zh-CN" sz="2400" dirty="0">
                    <a:latin typeface="+mn-ea"/>
                  </a:rPr>
                  <a:t>, </a:t>
                </a:r>
                <a:r>
                  <a:rPr lang="en-US" altLang="zh-CN" sz="2400" i="1" dirty="0">
                    <a:latin typeface="+mn-ea"/>
                  </a:rPr>
                  <a:t>i.e.,</a:t>
                </a:r>
                <a:r>
                  <a:rPr lang="en-US" altLang="zh-CN" sz="2400" b="0" i="1" dirty="0">
                    <a:latin typeface="+mn-ea"/>
                  </a:rPr>
                  <a:t> </a:t>
                </a:r>
                <a14:m>
                  <m:oMath xmlns:m="http://schemas.openxmlformats.org/officeDocument/2006/math">
                    <m:r>
                      <a:rPr lang="en-US" altLang="zh-CN" sz="2400" i="1" dirty="0" smtClean="0">
                        <a:latin typeface="Cambria Math" panose="02040503050406030204" pitchFamily="18" charset="0"/>
                      </a:rPr>
                      <m:t>𝑓</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𝑆</m:t>
                        </m:r>
                        <m: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rPr>
                          <m:t> </m:t>
                        </m:r>
                        <m:d>
                          <m:dPr>
                            <m:begChr m:val="{"/>
                            <m:endChr m:val="}"/>
                            <m:ctrlPr>
                              <a:rPr lang="en-US" altLang="zh-CN" sz="2400" i="1" dirty="0" smtClean="0">
                                <a:latin typeface="Cambria Math" panose="02040503050406030204" pitchFamily="18" charset="0"/>
                              </a:rPr>
                            </m:ctrlPr>
                          </m:dPr>
                          <m:e>
                            <m:r>
                              <a:rPr lang="en-US" altLang="zh-CN" sz="2400" i="1" dirty="0" err="1" smtClean="0">
                                <a:latin typeface="Cambria Math" panose="02040503050406030204" pitchFamily="18" charset="0"/>
                              </a:rPr>
                              <m:t>𝑖</m:t>
                            </m:r>
                          </m:e>
                        </m:d>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𝑆</m:t>
                        </m:r>
                      </m:e>
                    </m:d>
                  </m:oMath>
                </a14:m>
                <a:r>
                  <a:rPr lang="en" altLang="zh-CN" sz="2400" dirty="0"/>
                  <a:t>, where </a:t>
                </a:r>
                <a14:m>
                  <m:oMath xmlns:m="http://schemas.openxmlformats.org/officeDocument/2006/math">
                    <m:r>
                      <a:rPr lang="en" altLang="zh-CN" sz="2400" i="1" dirty="0">
                        <a:latin typeface="Cambria Math" panose="02040503050406030204" pitchFamily="18" charset="0"/>
                      </a:rPr>
                      <m:t>𝑓</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ℝ</m:t>
                    </m:r>
                  </m:oMath>
                </a14:m>
                <a:r>
                  <a:rPr lang="en" altLang="zh-CN" sz="2400" dirty="0"/>
                  <a:t> represents the output of the dimension corresponding to the ground-truth label, and </a:t>
                </a:r>
                <a14:m>
                  <m:oMath xmlns:m="http://schemas.openxmlformats.org/officeDocument/2006/math">
                    <m:r>
                      <a:rPr lang="en" altLang="zh-CN" sz="2400" i="1" dirty="0" smtClean="0">
                        <a:latin typeface="Cambria Math" panose="02040503050406030204" pitchFamily="18" charset="0"/>
                      </a:rPr>
                      <m:t>𝑓</m:t>
                    </m:r>
                    <m:r>
                      <a:rPr lang="en" altLang="zh-CN" sz="2400" i="1" dirty="0" smtClean="0">
                        <a:latin typeface="Cambria Math" panose="02040503050406030204" pitchFamily="18" charset="0"/>
                      </a:rPr>
                      <m:t>(</m:t>
                    </m:r>
                    <m:r>
                      <a:rPr lang="en" altLang="zh-CN" sz="2400" i="1" dirty="0" smtClean="0">
                        <a:latin typeface="Cambria Math" panose="02040503050406030204" pitchFamily="18" charset="0"/>
                      </a:rPr>
                      <m:t>𝑆</m:t>
                    </m:r>
                    <m:r>
                      <a:rPr lang="en" altLang="zh-CN" sz="2400" i="1" dirty="0" smtClean="0">
                        <a:latin typeface="Cambria Math" panose="02040503050406030204" pitchFamily="18" charset="0"/>
                      </a:rPr>
                      <m:t>)</m:t>
                    </m:r>
                  </m:oMath>
                </a14:m>
                <a:r>
                  <a:rPr lang="en" altLang="zh-CN" sz="2400" dirty="0"/>
                  <a:t> represents the output of pixels or regions in permutation </a:t>
                </a:r>
                <a14:m>
                  <m:oMath xmlns:m="http://schemas.openxmlformats.org/officeDocument/2006/math">
                    <m:r>
                      <a:rPr lang="en" altLang="zh-CN" sz="2400" i="1" dirty="0" smtClean="0">
                        <a:latin typeface="Cambria Math" panose="02040503050406030204" pitchFamily="18" charset="0"/>
                      </a:rPr>
                      <m:t>𝑆</m:t>
                    </m:r>
                  </m:oMath>
                </a14:m>
                <a:r>
                  <a:rPr lang="en" altLang="zh-CN" sz="2400" dirty="0"/>
                  <a:t> remain unchanged, while other pixels or regions are masked (pixel values are replaced by 128/255).</a:t>
                </a:r>
              </a:p>
              <a:p>
                <a:pPr marL="0" indent="0" algn="just">
                  <a:buNone/>
                </a:pPr>
                <a:r>
                  <a:rPr lang="en" altLang="zh-CN" sz="2400" dirty="0"/>
                  <a:t>The marginal contributions of each pixel or region</a:t>
                </a:r>
                <a14:m>
                  <m:oMath xmlns:m="http://schemas.openxmlformats.org/officeDocument/2006/math">
                    <m:r>
                      <a:rPr lang="en" altLang="zh-CN" sz="2400" i="1" dirty="0">
                        <a:latin typeface="Cambria Math" panose="02040503050406030204" pitchFamily="18" charset="0"/>
                      </a:rPr>
                      <m:t> </m:t>
                    </m:r>
                    <m:r>
                      <a:rPr lang="en" altLang="zh-CN" sz="2400" i="1" dirty="0" err="1">
                        <a:latin typeface="Cambria Math" panose="02040503050406030204" pitchFamily="18" charset="0"/>
                      </a:rPr>
                      <m:t>𝑖</m:t>
                    </m:r>
                  </m:oMath>
                </a14:m>
                <a:r>
                  <a:rPr lang="en" altLang="zh-CN" sz="2400" dirty="0"/>
                  <a:t> in      permutations need to be accumulated, and finally we average the marginal contributions of       permutations for each pixel or region</a:t>
                </a:r>
                <a14:m>
                  <m:oMath xmlns:m="http://schemas.openxmlformats.org/officeDocument/2006/math">
                    <m:r>
                      <a:rPr lang="en" altLang="zh-CN" sz="2400" i="1" dirty="0">
                        <a:latin typeface="Cambria Math" panose="02040503050406030204" pitchFamily="18" charset="0"/>
                      </a:rPr>
                      <m:t> </m:t>
                    </m:r>
                    <m:r>
                      <a:rPr lang="en" altLang="zh-CN" sz="2400" i="1" dirty="0" err="1">
                        <a:latin typeface="Cambria Math" panose="02040503050406030204" pitchFamily="18" charset="0"/>
                      </a:rPr>
                      <m:t>𝑖</m:t>
                    </m:r>
                    <m:r>
                      <a:rPr lang="en-US" altLang="zh-CN" sz="2400" i="1" dirty="0">
                        <a:latin typeface="Cambria Math" panose="02040503050406030204" pitchFamily="18" charset="0"/>
                      </a:rPr>
                      <m:t> </m:t>
                    </m:r>
                  </m:oMath>
                </a14:m>
                <a:r>
                  <a:rPr lang="en" altLang="zh-CN" sz="2400" dirty="0"/>
                  <a:t>respectively, and get the Shapley value for each </a:t>
                </a:r>
                <a14:m>
                  <m:oMath xmlns:m="http://schemas.openxmlformats.org/officeDocument/2006/math">
                    <m:r>
                      <a:rPr lang="en" altLang="zh-CN" sz="2400" i="1" dirty="0">
                        <a:latin typeface="Cambria Math" panose="02040503050406030204" pitchFamily="18" charset="0"/>
                      </a:rPr>
                      <m:t>𝑖</m:t>
                    </m:r>
                    <m:r>
                      <a:rPr lang="en-US" altLang="zh-CN" sz="2400" b="0" i="1" dirty="0" smtClean="0">
                        <a:latin typeface="Cambria Math" panose="02040503050406030204" pitchFamily="18" charset="0"/>
                      </a:rPr>
                      <m:t>.</m:t>
                    </m:r>
                  </m:oMath>
                </a14:m>
                <a:endParaRPr lang="zh-CN" altLang="en-US" sz="2400" dirty="0"/>
              </a:p>
            </p:txBody>
          </p:sp>
        </mc:Choice>
        <mc:Fallback xmlns="">
          <p:sp>
            <p:nvSpPr>
              <p:cNvPr id="15" name="内容占位符 2">
                <a:extLst>
                  <a:ext uri="{FF2B5EF4-FFF2-40B4-BE49-F238E27FC236}">
                    <a16:creationId xmlns:a16="http://schemas.microsoft.com/office/drawing/2014/main" id="{B3F4231B-4B6F-CE5B-DAF8-185F8FD91E08}"/>
                  </a:ext>
                </a:extLst>
              </p:cNvPr>
              <p:cNvSpPr>
                <a:spLocks noGrp="1" noRot="1" noChangeAspect="1" noMove="1" noResize="1" noEditPoints="1" noAdjustHandles="1" noChangeArrowheads="1" noChangeShapeType="1" noTextEdit="1"/>
              </p:cNvSpPr>
              <p:nvPr>
                <p:ph idx="1"/>
              </p:nvPr>
            </p:nvSpPr>
            <p:spPr>
              <a:xfrm>
                <a:off x="343930" y="1024372"/>
                <a:ext cx="11357919" cy="5685345"/>
              </a:xfrm>
              <a:blipFill>
                <a:blip r:embed="rId3"/>
                <a:stretch>
                  <a:fillRect l="-781" t="-1336" r="-781"/>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741912A1-050F-4EA9-8D7C-16D258C6B257}"/>
              </a:ext>
            </a:extLst>
          </p:cNvPr>
          <p:cNvPicPr>
            <a:picLocks noChangeAspect="1"/>
          </p:cNvPicPr>
          <p:nvPr/>
        </p:nvPicPr>
        <p:blipFill rotWithShape="1">
          <a:blip r:embed="rId4"/>
          <a:srcRect l="17379" t="7202"/>
          <a:stretch/>
        </p:blipFill>
        <p:spPr>
          <a:xfrm>
            <a:off x="9429278" y="5832558"/>
            <a:ext cx="293802" cy="377130"/>
          </a:xfrm>
          <a:prstGeom prst="rect">
            <a:avLst/>
          </a:prstGeom>
        </p:spPr>
      </p:pic>
      <p:pic>
        <p:nvPicPr>
          <p:cNvPr id="9" name="图片 8">
            <a:extLst>
              <a:ext uri="{FF2B5EF4-FFF2-40B4-BE49-F238E27FC236}">
                <a16:creationId xmlns:a16="http://schemas.microsoft.com/office/drawing/2014/main" id="{97056936-941E-9F5B-ECDA-812C9E44C299}"/>
              </a:ext>
            </a:extLst>
          </p:cNvPr>
          <p:cNvPicPr>
            <a:picLocks noChangeAspect="1"/>
          </p:cNvPicPr>
          <p:nvPr/>
        </p:nvPicPr>
        <p:blipFill rotWithShape="1">
          <a:blip r:embed="rId5"/>
          <a:srcRect l="9511" t="14717" r="28996" b="13784"/>
          <a:stretch/>
        </p:blipFill>
        <p:spPr>
          <a:xfrm>
            <a:off x="8871538" y="2621066"/>
            <a:ext cx="570097" cy="335971"/>
          </a:xfrm>
          <a:prstGeom prst="rect">
            <a:avLst/>
          </a:prstGeom>
        </p:spPr>
      </p:pic>
      <p:pic>
        <p:nvPicPr>
          <p:cNvPr id="8" name="图片 7">
            <a:extLst>
              <a:ext uri="{FF2B5EF4-FFF2-40B4-BE49-F238E27FC236}">
                <a16:creationId xmlns:a16="http://schemas.microsoft.com/office/drawing/2014/main" id="{5E1F2846-65A3-3C2A-99E1-7CE0AB969A9A}"/>
              </a:ext>
            </a:extLst>
          </p:cNvPr>
          <p:cNvPicPr>
            <a:picLocks noChangeAspect="1"/>
          </p:cNvPicPr>
          <p:nvPr/>
        </p:nvPicPr>
        <p:blipFill rotWithShape="1">
          <a:blip r:embed="rId4"/>
          <a:srcRect l="9484" t="11602"/>
          <a:stretch/>
        </p:blipFill>
        <p:spPr>
          <a:xfrm>
            <a:off x="8054161" y="2621066"/>
            <a:ext cx="321875" cy="359250"/>
          </a:xfrm>
          <a:prstGeom prst="rect">
            <a:avLst/>
          </a:prstGeom>
        </p:spPr>
      </p:pic>
      <p:pic>
        <p:nvPicPr>
          <p:cNvPr id="6" name="图片 5">
            <a:extLst>
              <a:ext uri="{FF2B5EF4-FFF2-40B4-BE49-F238E27FC236}">
                <a16:creationId xmlns:a16="http://schemas.microsoft.com/office/drawing/2014/main" id="{2BFC1855-93C3-1543-1751-A07778BB74CD}"/>
              </a:ext>
            </a:extLst>
          </p:cNvPr>
          <p:cNvPicPr>
            <a:picLocks noChangeAspect="1"/>
          </p:cNvPicPr>
          <p:nvPr/>
        </p:nvPicPr>
        <p:blipFill rotWithShape="1">
          <a:blip r:embed="rId4"/>
          <a:srcRect l="9484" t="11602"/>
          <a:stretch/>
        </p:blipFill>
        <p:spPr>
          <a:xfrm>
            <a:off x="1970477" y="2645031"/>
            <a:ext cx="321876" cy="359250"/>
          </a:xfrm>
          <a:prstGeom prst="rect">
            <a:avLst/>
          </a:prstGeom>
        </p:spPr>
      </p:pic>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0" y="3281"/>
            <a:ext cx="10515600" cy="833553"/>
          </a:xfrm>
        </p:spPr>
        <p:txBody>
          <a:bodyPr>
            <a:normAutofit/>
          </a:bodyPr>
          <a:lstStyle/>
          <a:p>
            <a:r>
              <a:rPr lang="en-US" altLang="zh-CN" sz="3200" dirty="0"/>
              <a:t>Shapley value</a:t>
            </a:r>
            <a:endParaRPr lang="zh-CN" altLang="en-US" sz="3200" dirty="0"/>
          </a:p>
        </p:txBody>
      </p:sp>
      <p:pic>
        <p:nvPicPr>
          <p:cNvPr id="4" name="图片 3">
            <a:extLst>
              <a:ext uri="{FF2B5EF4-FFF2-40B4-BE49-F238E27FC236}">
                <a16:creationId xmlns:a16="http://schemas.microsoft.com/office/drawing/2014/main" id="{EF7F00C6-0B7A-14C3-2733-FD17B08EFD9A}"/>
              </a:ext>
            </a:extLst>
          </p:cNvPr>
          <p:cNvPicPr>
            <a:picLocks noChangeAspect="1"/>
          </p:cNvPicPr>
          <p:nvPr/>
        </p:nvPicPr>
        <p:blipFill rotWithShape="1">
          <a:blip r:embed="rId5"/>
          <a:srcRect l="9510" t="5958" r="26118" b="13785"/>
          <a:stretch/>
        </p:blipFill>
        <p:spPr>
          <a:xfrm>
            <a:off x="7493212" y="2267901"/>
            <a:ext cx="596787" cy="377130"/>
          </a:xfrm>
          <a:prstGeom prst="rect">
            <a:avLst/>
          </a:prstGeom>
        </p:spPr>
      </p:pic>
      <p:pic>
        <p:nvPicPr>
          <p:cNvPr id="12" name="图片 11">
            <a:extLst>
              <a:ext uri="{FF2B5EF4-FFF2-40B4-BE49-F238E27FC236}">
                <a16:creationId xmlns:a16="http://schemas.microsoft.com/office/drawing/2014/main" id="{321D4963-5448-C0B7-2210-651761036D9C}"/>
              </a:ext>
            </a:extLst>
          </p:cNvPr>
          <p:cNvPicPr>
            <a:picLocks noChangeAspect="1"/>
          </p:cNvPicPr>
          <p:nvPr/>
        </p:nvPicPr>
        <p:blipFill rotWithShape="1">
          <a:blip r:embed="rId4"/>
          <a:srcRect l="9484" t="7202"/>
          <a:stretch/>
        </p:blipFill>
        <p:spPr>
          <a:xfrm>
            <a:off x="7802749" y="5507164"/>
            <a:ext cx="321875" cy="377130"/>
          </a:xfrm>
          <a:prstGeom prst="rect">
            <a:avLst/>
          </a:prstGeom>
        </p:spPr>
      </p:pic>
    </p:spTree>
    <p:extLst>
      <p:ext uri="{BB962C8B-B14F-4D97-AF65-F5344CB8AC3E}">
        <p14:creationId xmlns:p14="http://schemas.microsoft.com/office/powerpoint/2010/main" val="2554019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138844" y="59995"/>
            <a:ext cx="10515600" cy="1325563"/>
          </a:xfrm>
        </p:spPr>
        <p:txBody>
          <a:bodyPr>
            <a:normAutofit/>
          </a:bodyPr>
          <a:lstStyle/>
          <a:p>
            <a:r>
              <a:rPr lang="en" altLang="zh-CN" sz="3200" dirty="0"/>
              <a:t>Layer-Wise Relevance Propagation</a:t>
            </a:r>
            <a:endParaRPr lang="zh-CN" altLang="en-US" sz="3200" dirty="0"/>
          </a:p>
        </p:txBody>
      </p:sp>
      <p:sp>
        <p:nvSpPr>
          <p:cNvPr id="3" name="内容占位符 2">
            <a:extLst>
              <a:ext uri="{FF2B5EF4-FFF2-40B4-BE49-F238E27FC236}">
                <a16:creationId xmlns:a16="http://schemas.microsoft.com/office/drawing/2014/main" id="{7A536EB9-4BBF-46B0-ACF5-4F6C1780AB47}"/>
              </a:ext>
            </a:extLst>
          </p:cNvPr>
          <p:cNvSpPr>
            <a:spLocks noGrp="1"/>
          </p:cNvSpPr>
          <p:nvPr>
            <p:ph idx="1"/>
          </p:nvPr>
        </p:nvSpPr>
        <p:spPr>
          <a:xfrm>
            <a:off x="188467" y="1130327"/>
            <a:ext cx="12003533" cy="3060380"/>
          </a:xfrm>
        </p:spPr>
        <p:txBody>
          <a:bodyPr>
            <a:normAutofit/>
          </a:bodyPr>
          <a:lstStyle/>
          <a:p>
            <a:pPr>
              <a:lnSpc>
                <a:spcPct val="150000"/>
              </a:lnSpc>
            </a:pPr>
            <a:r>
              <a:rPr lang="en-US" altLang="zh-CN" sz="2400" dirty="0"/>
              <a:t>Layer-Wise Relevance Propagation: Visualize the importance of individual pixels in the input image.</a:t>
            </a:r>
          </a:p>
          <a:p>
            <a:pPr>
              <a:lnSpc>
                <a:spcPct val="150000"/>
              </a:lnSpc>
            </a:pPr>
            <a:r>
              <a:rPr lang="en-US" altLang="zh-CN" sz="2400" dirty="0"/>
              <a:t>Sebastian Bach, Alexander Binder, Grégoire </a:t>
            </a:r>
            <a:r>
              <a:rPr lang="en-US" altLang="zh-CN" sz="2400" dirty="0" err="1"/>
              <a:t>Montavon</a:t>
            </a:r>
            <a:r>
              <a:rPr lang="en-US" altLang="zh-CN" sz="2400" dirty="0"/>
              <a:t>, Frederick </a:t>
            </a:r>
            <a:r>
              <a:rPr lang="en-US" altLang="zh-CN" sz="2400" dirty="0" err="1"/>
              <a:t>Klauschen</a:t>
            </a:r>
            <a:r>
              <a:rPr lang="en-US" altLang="zh-CN" sz="2400" dirty="0"/>
              <a:t>, Klaus-Robert Müller, Wojciech </a:t>
            </a:r>
            <a:r>
              <a:rPr lang="en-US" altLang="zh-CN" sz="2400" dirty="0" err="1"/>
              <a:t>Samek</a:t>
            </a:r>
            <a:r>
              <a:rPr lang="en-US" altLang="zh-CN" sz="2400" dirty="0"/>
              <a:t>, </a:t>
            </a:r>
            <a:r>
              <a:rPr lang="en" altLang="zh-CN" sz="2400" dirty="0"/>
              <a:t>On Pixel-Wise Explanations for Non-Linear Classifier Decisions by Layer-Wise Relevance Propagation</a:t>
            </a:r>
            <a:r>
              <a:rPr lang="en-US" altLang="zh-CN" sz="2400" dirty="0"/>
              <a:t>, in PLOS one</a:t>
            </a:r>
            <a:endParaRPr lang="zh-CN" altLang="en-US" sz="2400" dirty="0"/>
          </a:p>
        </p:txBody>
      </p:sp>
      <p:pic>
        <p:nvPicPr>
          <p:cNvPr id="5" name="图片 4">
            <a:extLst>
              <a:ext uri="{FF2B5EF4-FFF2-40B4-BE49-F238E27FC236}">
                <a16:creationId xmlns:a16="http://schemas.microsoft.com/office/drawing/2014/main" id="{5E9E1283-EF8A-A56B-8BE2-E533CE56DF6C}"/>
              </a:ext>
            </a:extLst>
          </p:cNvPr>
          <p:cNvPicPr>
            <a:picLocks noChangeAspect="1"/>
          </p:cNvPicPr>
          <p:nvPr/>
        </p:nvPicPr>
        <p:blipFill>
          <a:blip r:embed="rId2"/>
          <a:stretch>
            <a:fillRect/>
          </a:stretch>
        </p:blipFill>
        <p:spPr>
          <a:xfrm>
            <a:off x="3266286" y="4190707"/>
            <a:ext cx="5816600" cy="2222500"/>
          </a:xfrm>
          <a:prstGeom prst="rect">
            <a:avLst/>
          </a:prstGeom>
        </p:spPr>
      </p:pic>
    </p:spTree>
    <p:extLst>
      <p:ext uri="{BB962C8B-B14F-4D97-AF65-F5344CB8AC3E}">
        <p14:creationId xmlns:p14="http://schemas.microsoft.com/office/powerpoint/2010/main" val="26259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2A920C-1D5C-4E98-A0AE-3CF2B9796C5E}"/>
              </a:ext>
            </a:extLst>
          </p:cNvPr>
          <p:cNvSpPr>
            <a:spLocks noGrp="1"/>
          </p:cNvSpPr>
          <p:nvPr>
            <p:ph type="title"/>
          </p:nvPr>
        </p:nvSpPr>
        <p:spPr>
          <a:xfrm>
            <a:off x="0" y="0"/>
            <a:ext cx="10515600" cy="821933"/>
          </a:xfrm>
        </p:spPr>
        <p:txBody>
          <a:bodyPr>
            <a:normAutofit/>
          </a:bodyPr>
          <a:lstStyle/>
          <a:p>
            <a:r>
              <a:rPr lang="en-US" altLang="zh-CN" sz="3200" dirty="0"/>
              <a:t>Objective</a:t>
            </a:r>
            <a:endParaRPr lang="zh-CN" altLang="en-US" sz="3200" dirty="0"/>
          </a:p>
        </p:txBody>
      </p:sp>
      <p:sp>
        <p:nvSpPr>
          <p:cNvPr id="3" name="内容占位符 2">
            <a:extLst>
              <a:ext uri="{FF2B5EF4-FFF2-40B4-BE49-F238E27FC236}">
                <a16:creationId xmlns:a16="http://schemas.microsoft.com/office/drawing/2014/main" id="{B645F6FC-0C7F-438F-A2C1-FA3C9ABDA908}"/>
              </a:ext>
            </a:extLst>
          </p:cNvPr>
          <p:cNvSpPr>
            <a:spLocks noGrp="1"/>
          </p:cNvSpPr>
          <p:nvPr>
            <p:ph idx="1"/>
          </p:nvPr>
        </p:nvSpPr>
        <p:spPr>
          <a:xfrm>
            <a:off x="0" y="821933"/>
            <a:ext cx="12192000" cy="5897366"/>
          </a:xfrm>
        </p:spPr>
        <p:txBody>
          <a:bodyPr>
            <a:noAutofit/>
          </a:bodyPr>
          <a:lstStyle/>
          <a:p>
            <a:pPr>
              <a:lnSpc>
                <a:spcPct val="150000"/>
              </a:lnSpc>
            </a:pPr>
            <a:r>
              <a:rPr lang="en-US" altLang="zh-CN" sz="2400" dirty="0"/>
              <a:t>The objective of this project is to help you have a deep insight on machine learning, including an intuitive understanding of the feature and the model.</a:t>
            </a:r>
          </a:p>
          <a:p>
            <a:pPr>
              <a:lnSpc>
                <a:spcPct val="150000"/>
              </a:lnSpc>
            </a:pPr>
            <a:r>
              <a:rPr lang="en-US" altLang="zh-CN" sz="2400" dirty="0"/>
              <a:t>Specifically, this project has two kinds of tasks, including the required task and three optional tasks. You should complete </a:t>
            </a:r>
            <a:r>
              <a:rPr lang="en-US" altLang="zh-CN" sz="2400" b="1" dirty="0"/>
              <a:t>the required task</a:t>
            </a:r>
            <a:r>
              <a:rPr lang="en-US" altLang="zh-CN" sz="2400" dirty="0"/>
              <a:t>, and </a:t>
            </a:r>
            <a:r>
              <a:rPr lang="en-US" altLang="zh-CN" sz="2400" b="1" dirty="0"/>
              <a:t>select two optional tasks.</a:t>
            </a:r>
            <a:r>
              <a:rPr lang="en-US" altLang="zh-CN" sz="2400" dirty="0"/>
              <a:t> All tasks should be implemented by yourself, instead of directly using any existing open source codes.</a:t>
            </a:r>
          </a:p>
          <a:p>
            <a:pPr>
              <a:lnSpc>
                <a:spcPct val="150000"/>
              </a:lnSpc>
            </a:pPr>
            <a:r>
              <a:rPr lang="en-US" altLang="zh-CN" sz="2400" dirty="0"/>
              <a:t>As long as your code does not have a bug (e.g., the classification accuracy of the neural network trained by yourself is significantly lower than that of a neural network of similar complexity), we do not evaluate the project based on the accuracy, because this final project is not a competition for the accuracy.</a:t>
            </a:r>
          </a:p>
        </p:txBody>
      </p:sp>
    </p:spTree>
    <p:extLst>
      <p:ext uri="{BB962C8B-B14F-4D97-AF65-F5344CB8AC3E}">
        <p14:creationId xmlns:p14="http://schemas.microsoft.com/office/powerpoint/2010/main" val="227802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33309-4AD5-40D7-8730-0A77088D0F50}"/>
              </a:ext>
            </a:extLst>
          </p:cNvPr>
          <p:cNvSpPr>
            <a:spLocks noGrp="1"/>
          </p:cNvSpPr>
          <p:nvPr>
            <p:ph type="title"/>
          </p:nvPr>
        </p:nvSpPr>
        <p:spPr>
          <a:xfrm>
            <a:off x="118354" y="71824"/>
            <a:ext cx="10515600" cy="1325563"/>
          </a:xfrm>
        </p:spPr>
        <p:txBody>
          <a:bodyPr>
            <a:normAutofit/>
          </a:bodyPr>
          <a:lstStyle/>
          <a:p>
            <a:r>
              <a:rPr lang="en-US" altLang="zh-CN" sz="3200" dirty="0"/>
              <a:t>Integrated Gradients</a:t>
            </a:r>
            <a:endParaRPr lang="zh-CN" altLang="en-US" sz="3200" dirty="0"/>
          </a:p>
        </p:txBody>
      </p:sp>
      <p:sp>
        <p:nvSpPr>
          <p:cNvPr id="3" name="内容占位符 2">
            <a:extLst>
              <a:ext uri="{FF2B5EF4-FFF2-40B4-BE49-F238E27FC236}">
                <a16:creationId xmlns:a16="http://schemas.microsoft.com/office/drawing/2014/main" id="{7A536EB9-4BBF-46B0-ACF5-4F6C1780AB47}"/>
              </a:ext>
            </a:extLst>
          </p:cNvPr>
          <p:cNvSpPr>
            <a:spLocks noGrp="1"/>
          </p:cNvSpPr>
          <p:nvPr>
            <p:ph idx="1"/>
          </p:nvPr>
        </p:nvSpPr>
        <p:spPr>
          <a:xfrm>
            <a:off x="291830" y="1173948"/>
            <a:ext cx="11900169" cy="1612874"/>
          </a:xfrm>
        </p:spPr>
        <p:txBody>
          <a:bodyPr>
            <a:noAutofit/>
          </a:bodyPr>
          <a:lstStyle/>
          <a:p>
            <a:pPr>
              <a:lnSpc>
                <a:spcPct val="150000"/>
              </a:lnSpc>
            </a:pPr>
            <a:r>
              <a:rPr lang="en-US" altLang="zh-CN" sz="2400" dirty="0"/>
              <a:t>Integrated Gradients: Visualize the importance of individual pixels in the input image.</a:t>
            </a:r>
          </a:p>
          <a:p>
            <a:pPr>
              <a:lnSpc>
                <a:spcPct val="150000"/>
              </a:lnSpc>
            </a:pPr>
            <a:r>
              <a:rPr lang="en-US" altLang="zh-CN" sz="2400" dirty="0"/>
              <a:t>Mukund Sundararajan, Ankur </a:t>
            </a:r>
            <a:r>
              <a:rPr lang="en-US" altLang="zh-CN" sz="2400" dirty="0" err="1"/>
              <a:t>Taly</a:t>
            </a:r>
            <a:r>
              <a:rPr lang="en-US" altLang="zh-CN" sz="2400" dirty="0"/>
              <a:t>, </a:t>
            </a:r>
            <a:r>
              <a:rPr lang="en-US" altLang="zh-CN" sz="2400" dirty="0" err="1"/>
              <a:t>Qiqi</a:t>
            </a:r>
            <a:r>
              <a:rPr lang="en-US" altLang="zh-CN" sz="2400" dirty="0"/>
              <a:t> Yan, </a:t>
            </a:r>
            <a:r>
              <a:rPr lang="en" altLang="zh-CN" sz="2400" dirty="0"/>
              <a:t>Axiomatic Attribution for Deep Networks</a:t>
            </a:r>
            <a:r>
              <a:rPr lang="en-US" altLang="zh-CN" sz="2400" dirty="0"/>
              <a:t>, in arXiv:1703.01365</a:t>
            </a:r>
          </a:p>
        </p:txBody>
      </p:sp>
      <p:pic>
        <p:nvPicPr>
          <p:cNvPr id="14" name="图片 13">
            <a:extLst>
              <a:ext uri="{FF2B5EF4-FFF2-40B4-BE49-F238E27FC236}">
                <a16:creationId xmlns:a16="http://schemas.microsoft.com/office/drawing/2014/main" id="{6606C237-106B-FAFD-E506-41CDF6FCDF57}"/>
              </a:ext>
            </a:extLst>
          </p:cNvPr>
          <p:cNvPicPr>
            <a:picLocks noChangeAspect="1"/>
          </p:cNvPicPr>
          <p:nvPr/>
        </p:nvPicPr>
        <p:blipFill rotWithShape="1">
          <a:blip r:embed="rId3"/>
          <a:srcRect l="1" r="74542" b="82888"/>
          <a:stretch/>
        </p:blipFill>
        <p:spPr>
          <a:xfrm>
            <a:off x="3206875" y="3742542"/>
            <a:ext cx="2076295" cy="406961"/>
          </a:xfrm>
          <a:prstGeom prst="rect">
            <a:avLst/>
          </a:prstGeom>
        </p:spPr>
      </p:pic>
      <p:pic>
        <p:nvPicPr>
          <p:cNvPr id="6" name="图片 5">
            <a:extLst>
              <a:ext uri="{FF2B5EF4-FFF2-40B4-BE49-F238E27FC236}">
                <a16:creationId xmlns:a16="http://schemas.microsoft.com/office/drawing/2014/main" id="{39232C53-73CD-4E91-DEA4-DB07BA515099}"/>
              </a:ext>
            </a:extLst>
          </p:cNvPr>
          <p:cNvPicPr>
            <a:picLocks noChangeAspect="1"/>
          </p:cNvPicPr>
          <p:nvPr/>
        </p:nvPicPr>
        <p:blipFill rotWithShape="1">
          <a:blip r:embed="rId3"/>
          <a:srcRect l="49830" r="24713" b="82888"/>
          <a:stretch/>
        </p:blipFill>
        <p:spPr>
          <a:xfrm>
            <a:off x="5333663" y="3742542"/>
            <a:ext cx="2076295" cy="406961"/>
          </a:xfrm>
          <a:prstGeom prst="rect">
            <a:avLst/>
          </a:prstGeom>
        </p:spPr>
      </p:pic>
      <p:pic>
        <p:nvPicPr>
          <p:cNvPr id="5" name="图片 4">
            <a:extLst>
              <a:ext uri="{FF2B5EF4-FFF2-40B4-BE49-F238E27FC236}">
                <a16:creationId xmlns:a16="http://schemas.microsoft.com/office/drawing/2014/main" id="{26DE44C8-D896-0747-E4D0-450B58BF06CB}"/>
              </a:ext>
            </a:extLst>
          </p:cNvPr>
          <p:cNvPicPr>
            <a:picLocks noChangeAspect="1"/>
          </p:cNvPicPr>
          <p:nvPr/>
        </p:nvPicPr>
        <p:blipFill rotWithShape="1">
          <a:blip r:embed="rId4"/>
          <a:srcRect r="67566" b="-1098"/>
          <a:stretch/>
        </p:blipFill>
        <p:spPr>
          <a:xfrm>
            <a:off x="2980689" y="4322172"/>
            <a:ext cx="1956658" cy="1947136"/>
          </a:xfrm>
          <a:prstGeom prst="rect">
            <a:avLst/>
          </a:prstGeom>
        </p:spPr>
      </p:pic>
      <p:pic>
        <p:nvPicPr>
          <p:cNvPr id="9" name="图片 8">
            <a:extLst>
              <a:ext uri="{FF2B5EF4-FFF2-40B4-BE49-F238E27FC236}">
                <a16:creationId xmlns:a16="http://schemas.microsoft.com/office/drawing/2014/main" id="{55E19DA6-E210-E441-4170-2308F679D982}"/>
              </a:ext>
            </a:extLst>
          </p:cNvPr>
          <p:cNvPicPr>
            <a:picLocks noChangeAspect="1"/>
          </p:cNvPicPr>
          <p:nvPr/>
        </p:nvPicPr>
        <p:blipFill rotWithShape="1">
          <a:blip r:embed="rId4"/>
          <a:srcRect l="68068" t="-1558" b="-1"/>
          <a:stretch/>
        </p:blipFill>
        <p:spPr>
          <a:xfrm>
            <a:off x="5415135" y="4269542"/>
            <a:ext cx="1956659" cy="1986740"/>
          </a:xfrm>
          <a:prstGeom prst="rect">
            <a:avLst/>
          </a:prstGeom>
        </p:spPr>
      </p:pic>
    </p:spTree>
    <p:extLst>
      <p:ext uri="{BB962C8B-B14F-4D97-AF65-F5344CB8AC3E}">
        <p14:creationId xmlns:p14="http://schemas.microsoft.com/office/powerpoint/2010/main" val="3070480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706DF0B-7020-C3F5-4EA1-D137EF8C2F46}"/>
              </a:ext>
            </a:extLst>
          </p:cNvPr>
          <p:cNvSpPr txBox="1">
            <a:spLocks/>
          </p:cNvSpPr>
          <p:nvPr/>
        </p:nvSpPr>
        <p:spPr>
          <a:xfrm>
            <a:off x="-238343" y="0"/>
            <a:ext cx="12058437" cy="7810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zh-CN" sz="3200" dirty="0"/>
              <a:t>Optional task 3:  Binary sentiment classification on SST-2 dataset </a:t>
            </a:r>
          </a:p>
        </p:txBody>
      </p:sp>
      <p:sp>
        <p:nvSpPr>
          <p:cNvPr id="6" name="文本框 5">
            <a:extLst>
              <a:ext uri="{FF2B5EF4-FFF2-40B4-BE49-F238E27FC236}">
                <a16:creationId xmlns:a16="http://schemas.microsoft.com/office/drawing/2014/main" id="{EA795B9F-DE9D-4C9E-73F9-25620FE4D286}"/>
              </a:ext>
            </a:extLst>
          </p:cNvPr>
          <p:cNvSpPr txBox="1"/>
          <p:nvPr/>
        </p:nvSpPr>
        <p:spPr>
          <a:xfrm>
            <a:off x="107646" y="962983"/>
            <a:ext cx="12192000" cy="3914020"/>
          </a:xfrm>
          <a:prstGeom prst="rect">
            <a:avLst/>
          </a:prstGeom>
          <a:noFill/>
        </p:spPr>
        <p:txBody>
          <a:bodyPr wrap="square" rtlCol="0">
            <a:spAutoFit/>
          </a:bodyPr>
          <a:lstStyle/>
          <a:p>
            <a:pPr marL="342900" lvl="1" indent="-342900">
              <a:lnSpc>
                <a:spcPct val="150000"/>
              </a:lnSpc>
              <a:buFont typeface="Arial" panose="020B0604020202020204" pitchFamily="34" charset="0"/>
              <a:buChar char="•"/>
            </a:pPr>
            <a:r>
              <a:rPr kumimoji="1" lang="en-US" altLang="zh-CN" sz="2400" dirty="0"/>
              <a:t>Please design and implement an </a:t>
            </a:r>
            <a:r>
              <a:rPr kumimoji="1" lang="en-US" altLang="zh-CN" sz="2400" b="1" dirty="0"/>
              <a:t>LSTM for binary sentiment classification task</a:t>
            </a:r>
            <a:r>
              <a:rPr kumimoji="1" lang="en-US" altLang="zh-CN" sz="2400" dirty="0"/>
              <a:t> by yourself, instead of </a:t>
            </a:r>
            <a:r>
              <a:rPr lang="en-US" altLang="zh-CN" sz="2400" dirty="0"/>
              <a:t>directly using </a:t>
            </a:r>
            <a:r>
              <a:rPr kumimoji="1" lang="en-US" altLang="zh-CN" sz="2400" dirty="0"/>
              <a:t>an</a:t>
            </a:r>
            <a:r>
              <a:rPr lang="en-US" altLang="zh-CN" sz="2400" dirty="0"/>
              <a:t> LSTM from any existing open source code.</a:t>
            </a:r>
            <a:endParaRPr kumimoji="1" lang="en-US" altLang="zh-CN" sz="2400" dirty="0"/>
          </a:p>
          <a:p>
            <a:pPr marL="342900" lvl="1" indent="-342900">
              <a:lnSpc>
                <a:spcPct val="150000"/>
              </a:lnSpc>
              <a:buFont typeface="Arial" panose="020B0604020202020204" pitchFamily="34" charset="0"/>
              <a:buChar char="•"/>
            </a:pPr>
            <a:r>
              <a:rPr kumimoji="1" lang="en-US" altLang="zh-CN" sz="2400" dirty="0"/>
              <a:t>Please use </a:t>
            </a:r>
            <a:r>
              <a:rPr kumimoji="1" lang="en-US" altLang="zh-CN" sz="2400" b="1" dirty="0"/>
              <a:t>both </a:t>
            </a:r>
            <a:r>
              <a:rPr kumimoji="1" lang="en-US" altLang="zh-CN" sz="2400" dirty="0"/>
              <a:t>PCA and T-SNE (see Page 5 and Page 6 for details) in the required task to visualize intermediate-layer features. </a:t>
            </a:r>
          </a:p>
          <a:p>
            <a:pPr marL="342900" lvl="1" indent="-342900">
              <a:lnSpc>
                <a:spcPct val="150000"/>
              </a:lnSpc>
              <a:buFont typeface="Arial" panose="020B0604020202020204" pitchFamily="34" charset="0"/>
              <a:buChar char="•"/>
            </a:pPr>
            <a:r>
              <a:rPr kumimoji="1" lang="en-US" altLang="zh-CN" sz="2400" dirty="0"/>
              <a:t>Considering you may not have GPUs, the goal of this optional task is not to PK the classification accuracy. However, you should ensure the classification accuracy of your LSTM is not significantly lower than that of a well-trained LSTM of the same complexity</a:t>
            </a:r>
            <a:r>
              <a:rPr kumimoji="1" lang="en-US" altLang="zh-CN" sz="2400" dirty="0">
                <a:solidFill>
                  <a:srgbClr val="0070C0"/>
                </a:solidFill>
              </a:rPr>
              <a:t>.</a:t>
            </a:r>
            <a:endParaRPr kumimoji="1" lang="en-US" altLang="zh-CN" sz="2400" dirty="0">
              <a:highlight>
                <a:srgbClr val="FFFF00"/>
              </a:highlight>
            </a:endParaRPr>
          </a:p>
        </p:txBody>
      </p:sp>
    </p:spTree>
    <p:extLst>
      <p:ext uri="{BB962C8B-B14F-4D97-AF65-F5344CB8AC3E}">
        <p14:creationId xmlns:p14="http://schemas.microsoft.com/office/powerpoint/2010/main" val="271331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706DF0B-7020-C3F5-4EA1-D137EF8C2F46}"/>
              </a:ext>
            </a:extLst>
          </p:cNvPr>
          <p:cNvSpPr txBox="1">
            <a:spLocks/>
          </p:cNvSpPr>
          <p:nvPr/>
        </p:nvSpPr>
        <p:spPr>
          <a:xfrm>
            <a:off x="0" y="-92468"/>
            <a:ext cx="12058437" cy="8940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zh-CN" sz="3200" dirty="0"/>
              <a:t>Dataset for Optional task 3</a:t>
            </a:r>
          </a:p>
        </p:txBody>
      </p:sp>
      <p:sp>
        <p:nvSpPr>
          <p:cNvPr id="6" name="文本框 5">
            <a:extLst>
              <a:ext uri="{FF2B5EF4-FFF2-40B4-BE49-F238E27FC236}">
                <a16:creationId xmlns:a16="http://schemas.microsoft.com/office/drawing/2014/main" id="{EA795B9F-DE9D-4C9E-73F9-25620FE4D286}"/>
              </a:ext>
            </a:extLst>
          </p:cNvPr>
          <p:cNvSpPr txBox="1"/>
          <p:nvPr/>
        </p:nvSpPr>
        <p:spPr>
          <a:xfrm>
            <a:off x="0" y="986515"/>
            <a:ext cx="12192000" cy="3914020"/>
          </a:xfrm>
          <a:prstGeom prst="rect">
            <a:avLst/>
          </a:prstGeom>
          <a:noFill/>
        </p:spPr>
        <p:txBody>
          <a:bodyPr wrap="square" rtlCol="0">
            <a:spAutoFit/>
          </a:bodyPr>
          <a:lstStyle/>
          <a:p>
            <a:pPr lvl="1" indent="-457200">
              <a:lnSpc>
                <a:spcPct val="150000"/>
              </a:lnSpc>
              <a:buFont typeface="Arial" panose="020B0604020202020204" pitchFamily="34" charset="0"/>
              <a:buChar char="•"/>
            </a:pPr>
            <a:r>
              <a:rPr kumimoji="1" lang="en-US" altLang="zh-CN" sz="2400" dirty="0"/>
              <a:t>SST-2 dataset : </a:t>
            </a:r>
            <a:r>
              <a:rPr lang="en" altLang="zh-CN" sz="2400" u="sng" dirty="0">
                <a:hlinkClick r:id="rId3"/>
              </a:rPr>
              <a:t>https://nlp.stanford.edu/sentiment/</a:t>
            </a:r>
            <a:endParaRPr lang="en" altLang="zh-CN" sz="2400" u="sng" dirty="0"/>
          </a:p>
          <a:p>
            <a:pPr marL="800100" lvl="1" indent="-342900">
              <a:lnSpc>
                <a:spcPct val="150000"/>
              </a:lnSpc>
              <a:buFont typeface="Wingdings" pitchFamily="2" charset="2"/>
              <a:buChar char="Ø"/>
            </a:pPr>
            <a:r>
              <a:rPr kumimoji="1" lang="en" altLang="zh-CN" sz="2400" dirty="0"/>
              <a:t>Containing 11,855 sentences.</a:t>
            </a:r>
          </a:p>
          <a:p>
            <a:pPr marL="800100" lvl="1" indent="-342900">
              <a:lnSpc>
                <a:spcPct val="150000"/>
              </a:lnSpc>
              <a:buFont typeface="Wingdings" pitchFamily="2" charset="2"/>
              <a:buChar char="Ø"/>
            </a:pPr>
            <a:r>
              <a:rPr kumimoji="1" lang="en" altLang="zh-CN" sz="2400" dirty="0"/>
              <a:t>For example</a:t>
            </a:r>
            <a:r>
              <a:rPr kumimoji="1" lang="zh-CN" altLang="en-US" sz="2400" dirty="0"/>
              <a:t>：</a:t>
            </a:r>
            <a:endParaRPr kumimoji="1" lang="en-US" altLang="zh-CN" sz="2400" dirty="0"/>
          </a:p>
          <a:p>
            <a:pPr lvl="1">
              <a:lnSpc>
                <a:spcPct val="150000"/>
              </a:lnSpc>
            </a:pPr>
            <a:r>
              <a:rPr kumimoji="1" lang="en-US" altLang="zh-CN" sz="2400" dirty="0"/>
              <a:t>	</a:t>
            </a:r>
            <a:r>
              <a:rPr kumimoji="1" lang="en" altLang="zh-CN" sz="2400" dirty="0"/>
              <a:t>The sentence </a:t>
            </a:r>
            <a:r>
              <a:rPr kumimoji="1" lang="en-US" altLang="zh-CN" sz="2400" dirty="0"/>
              <a:t>“a stirring , funny and finally transporting re-imagining of beauty and the beast and 1930s horror films ”has a positive sentiment.</a:t>
            </a:r>
          </a:p>
          <a:p>
            <a:pPr lvl="1">
              <a:lnSpc>
                <a:spcPct val="150000"/>
              </a:lnSpc>
            </a:pPr>
            <a:r>
              <a:rPr kumimoji="1" lang="en-US" altLang="zh-CN" sz="2400" dirty="0"/>
              <a:t>     The sentence “a fan film that for the uninitiated plays better on video with the sound turned down .”has a negative sentiment.</a:t>
            </a:r>
            <a:endParaRPr kumimoji="1" lang="en" altLang="zh-CN" sz="2400" dirty="0"/>
          </a:p>
        </p:txBody>
      </p:sp>
    </p:spTree>
    <p:extLst>
      <p:ext uri="{BB962C8B-B14F-4D97-AF65-F5344CB8AC3E}">
        <p14:creationId xmlns:p14="http://schemas.microsoft.com/office/powerpoint/2010/main" val="11627882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05480"/>
            <a:ext cx="10515600" cy="1145176"/>
          </a:xfrm>
        </p:spPr>
        <p:txBody>
          <a:bodyPr>
            <a:normAutofit/>
          </a:bodyPr>
          <a:lstStyle/>
          <a:p>
            <a:r>
              <a:rPr lang="en-US" altLang="zh-CN" sz="3200" dirty="0"/>
              <a:t>What you need to write in the report for optional task 3</a:t>
            </a:r>
            <a:endParaRPr lang="zh-CN" altLang="en-US" sz="3200" dirty="0"/>
          </a:p>
        </p:txBody>
      </p:sp>
      <p:sp>
        <p:nvSpPr>
          <p:cNvPr id="3" name="内容占位符 2"/>
          <p:cNvSpPr>
            <a:spLocks noGrp="1"/>
          </p:cNvSpPr>
          <p:nvPr>
            <p:ph idx="1"/>
          </p:nvPr>
        </p:nvSpPr>
        <p:spPr>
          <a:xfrm>
            <a:off x="33392" y="754758"/>
            <a:ext cx="12158608" cy="6103242"/>
          </a:xfrm>
        </p:spPr>
        <p:txBody>
          <a:bodyPr>
            <a:normAutofit/>
          </a:bodyPr>
          <a:lstStyle/>
          <a:p>
            <a:pPr>
              <a:lnSpc>
                <a:spcPct val="150000"/>
              </a:lnSpc>
            </a:pPr>
            <a:r>
              <a:rPr lang="en-US" altLang="zh-CN" sz="2400" dirty="0"/>
              <a:t>You should introduce the architecture of the LSTM. It would be better if you draw a diagram.</a:t>
            </a:r>
          </a:p>
          <a:p>
            <a:pPr>
              <a:lnSpc>
                <a:spcPct val="150000"/>
              </a:lnSpc>
            </a:pPr>
            <a:r>
              <a:rPr lang="en-US" altLang="zh-CN" sz="2400" dirty="0"/>
              <a:t>You should write code for LSTM instead of using off-the-shelf codes.</a:t>
            </a:r>
          </a:p>
          <a:p>
            <a:pPr>
              <a:lnSpc>
                <a:spcPct val="150000"/>
              </a:lnSpc>
            </a:pPr>
            <a:r>
              <a:rPr lang="en-US" altLang="zh-CN" sz="2400" dirty="0"/>
              <a:t>You should report the classification loss and the classification accuracy of both the training set and the validation set</a:t>
            </a:r>
            <a:r>
              <a:rPr lang="en-US" altLang="zh-CN" sz="2400" dirty="0">
                <a:sym typeface="+mn-ea"/>
              </a:rPr>
              <a:t>.</a:t>
            </a:r>
            <a:endParaRPr lang="en-US" altLang="zh-CN" sz="2400" dirty="0"/>
          </a:p>
          <a:p>
            <a:pPr>
              <a:lnSpc>
                <a:spcPct val="150000"/>
              </a:lnSpc>
            </a:pPr>
            <a:r>
              <a:rPr lang="en-US" altLang="zh-CN" sz="2400" dirty="0"/>
              <a:t>You should should use both PCA and T-SNE to visualize features, and analyze these experimental results</a:t>
            </a:r>
            <a:r>
              <a:rPr lang="en-US" altLang="zh-CN" sz="2400" dirty="0">
                <a:sym typeface="+mn-ea"/>
              </a:rPr>
              <a:t>.</a:t>
            </a:r>
          </a:p>
        </p:txBody>
      </p:sp>
    </p:spTree>
    <p:extLst>
      <p:ext uri="{BB962C8B-B14F-4D97-AF65-F5344CB8AC3E}">
        <p14:creationId xmlns:p14="http://schemas.microsoft.com/office/powerpoint/2010/main" val="1189837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03E5D-F820-4B3A-A7BD-6F1452327CDB}"/>
              </a:ext>
            </a:extLst>
          </p:cNvPr>
          <p:cNvSpPr>
            <a:spLocks noGrp="1"/>
          </p:cNvSpPr>
          <p:nvPr>
            <p:ph type="title"/>
          </p:nvPr>
        </p:nvSpPr>
        <p:spPr/>
        <p:txBody>
          <a:bodyPr/>
          <a:lstStyle/>
          <a:p>
            <a:r>
              <a:rPr lang="en-US" altLang="zh-CN" dirty="0"/>
              <a:t>Submit a report</a:t>
            </a:r>
            <a:endParaRPr lang="zh-CN" altLang="en-US" dirty="0"/>
          </a:p>
        </p:txBody>
      </p:sp>
      <p:sp>
        <p:nvSpPr>
          <p:cNvPr id="3" name="内容占位符 2">
            <a:extLst>
              <a:ext uri="{FF2B5EF4-FFF2-40B4-BE49-F238E27FC236}">
                <a16:creationId xmlns:a16="http://schemas.microsoft.com/office/drawing/2014/main" id="{75F48774-1017-43D1-B642-7A0CF78E5A32}"/>
              </a:ext>
            </a:extLst>
          </p:cNvPr>
          <p:cNvSpPr>
            <a:spLocks noGrp="1"/>
          </p:cNvSpPr>
          <p:nvPr>
            <p:ph idx="1"/>
          </p:nvPr>
        </p:nvSpPr>
        <p:spPr/>
        <p:txBody>
          <a:bodyPr>
            <a:normAutofit lnSpcReduction="10000"/>
          </a:bodyPr>
          <a:lstStyle/>
          <a:p>
            <a:r>
              <a:rPr lang="en-US" altLang="zh-CN" dirty="0"/>
              <a:t>Code &amp; report</a:t>
            </a:r>
          </a:p>
          <a:p>
            <a:pPr lvl="1"/>
            <a:r>
              <a:rPr lang="en-US" altLang="zh-CN" b="1" dirty="0"/>
              <a:t>Do not copy others’ codes or others’ reports</a:t>
            </a:r>
          </a:p>
          <a:p>
            <a:pPr lvl="2"/>
            <a:r>
              <a:rPr lang="en-US" altLang="zh-CN" b="1" dirty="0"/>
              <a:t>The teaching assistant will check the code and the report.</a:t>
            </a:r>
          </a:p>
          <a:p>
            <a:pPr lvl="1"/>
            <a:r>
              <a:rPr lang="en-US" altLang="zh-CN" b="1" dirty="0"/>
              <a:t>Make sure your code can run</a:t>
            </a:r>
          </a:p>
          <a:p>
            <a:r>
              <a:rPr lang="en-US" altLang="zh-CN" dirty="0"/>
              <a:t>Deadline</a:t>
            </a:r>
          </a:p>
          <a:p>
            <a:pPr lvl="1"/>
            <a:r>
              <a:rPr lang="en-US" altLang="zh-CN" dirty="0"/>
              <a:t>Wednesday in the 17th week (June 8)</a:t>
            </a:r>
          </a:p>
          <a:p>
            <a:r>
              <a:rPr lang="en-US" altLang="zh-CN" dirty="0"/>
              <a:t>Please ask questions if you have.</a:t>
            </a:r>
          </a:p>
          <a:p>
            <a:endParaRPr lang="en-US" altLang="zh-CN" dirty="0"/>
          </a:p>
          <a:p>
            <a:r>
              <a:rPr lang="en-US" altLang="zh-CN" b="1" dirty="0">
                <a:solidFill>
                  <a:srgbClr val="0070C0"/>
                </a:solidFill>
              </a:rPr>
              <a:t>Take it easy. The purpose of this project is not to distinguish bad and good students. Have fun!</a:t>
            </a:r>
            <a:endParaRPr lang="zh-CN" altLang="en-US" b="1" dirty="0">
              <a:solidFill>
                <a:srgbClr val="0070C0"/>
              </a:solidFill>
            </a:endParaRPr>
          </a:p>
        </p:txBody>
      </p:sp>
    </p:spTree>
    <p:extLst>
      <p:ext uri="{BB962C8B-B14F-4D97-AF65-F5344CB8AC3E}">
        <p14:creationId xmlns:p14="http://schemas.microsoft.com/office/powerpoint/2010/main" val="2545812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0" y="841473"/>
            <a:ext cx="10252953" cy="5919249"/>
          </a:xfrm>
        </p:spPr>
        <p:txBody>
          <a:bodyPr>
            <a:noAutofit/>
          </a:bodyPr>
          <a:lstStyle/>
          <a:p>
            <a:pPr>
              <a:lnSpc>
                <a:spcPct val="150000"/>
              </a:lnSpc>
            </a:pPr>
            <a:r>
              <a:rPr lang="en-US" altLang="zh-CN" sz="2400" dirty="0"/>
              <a:t>Dataset: MNIST database of handwritten digits </a:t>
            </a:r>
            <a:r>
              <a:rPr lang="en-US" altLang="zh-CN" sz="2400" dirty="0">
                <a:hlinkClick r:id="rId2"/>
              </a:rPr>
              <a:t>http://yann.lecun.com/exdb/mnist/</a:t>
            </a:r>
            <a:endParaRPr lang="en-US" altLang="zh-CN" sz="2400" dirty="0"/>
          </a:p>
          <a:p>
            <a:pPr>
              <a:lnSpc>
                <a:spcPct val="150000"/>
              </a:lnSpc>
            </a:pPr>
            <a:r>
              <a:rPr lang="en-US" altLang="zh-CN" sz="2400" dirty="0"/>
              <a:t>The MNIST database of handwritten digits has a training set of 60,000 examples, and a test set of 10,000 examples. The MNIST consists of 10 classes. Each image has 28x28 pixels.</a:t>
            </a:r>
          </a:p>
          <a:p>
            <a:pPr>
              <a:lnSpc>
                <a:spcPct val="150000"/>
              </a:lnSpc>
            </a:pPr>
            <a:r>
              <a:rPr lang="en-US" altLang="zh-CN" sz="2400" dirty="0"/>
              <a:t>If you do not have enough computational resource, you can use a subset of training samples. You can use the first 1000 examples from each class for training, </a:t>
            </a:r>
            <a:r>
              <a:rPr lang="en-US" altLang="zh-CN" sz="2400" i="1" dirty="0"/>
              <a:t>i.e.</a:t>
            </a:r>
            <a:r>
              <a:rPr lang="en-US" altLang="zh-CN" sz="2400" dirty="0"/>
              <a:t> 10000 training samples from 10 classes in total.</a:t>
            </a:r>
            <a:r>
              <a:rPr lang="zh-CN" altLang="en-US" sz="2400" dirty="0"/>
              <a:t> </a:t>
            </a:r>
            <a:r>
              <a:rPr lang="en-US" altLang="zh-CN" sz="2400" dirty="0"/>
              <a:t>However, the test set should not be changed. In this scenario, </a:t>
            </a:r>
            <a:r>
              <a:rPr lang="en-US" altLang="zh-CN" sz="2400" b="1" dirty="0"/>
              <a:t>you should clarify the size of the training set </a:t>
            </a:r>
            <a:r>
              <a:rPr lang="en-US" altLang="zh-CN" sz="2400" dirty="0"/>
              <a:t>you used for training in the report.</a:t>
            </a:r>
          </a:p>
          <a:p>
            <a:pPr lvl="2">
              <a:lnSpc>
                <a:spcPct val="150000"/>
              </a:lnSpc>
            </a:pPr>
            <a:endParaRPr lang="en-US" altLang="zh-CN" sz="2400" dirty="0"/>
          </a:p>
        </p:txBody>
      </p:sp>
      <p:sp>
        <p:nvSpPr>
          <p:cNvPr id="4" name="标题 1">
            <a:extLst>
              <a:ext uri="{FF2B5EF4-FFF2-40B4-BE49-F238E27FC236}">
                <a16:creationId xmlns:a16="http://schemas.microsoft.com/office/drawing/2014/main" id="{B622E2AF-AD1E-40FA-A95E-ACE033411967}"/>
              </a:ext>
            </a:extLst>
          </p:cNvPr>
          <p:cNvSpPr txBox="1">
            <a:spLocks/>
          </p:cNvSpPr>
          <p:nvPr/>
        </p:nvSpPr>
        <p:spPr>
          <a:xfrm>
            <a:off x="0" y="0"/>
            <a:ext cx="10515600" cy="8414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a:t>Required task: Handwritten digit</a:t>
            </a:r>
            <a:r>
              <a:rPr lang="en-US" altLang="zh-CN" sz="3200" dirty="0">
                <a:solidFill>
                  <a:srgbClr val="7030A0"/>
                </a:solidFill>
              </a:rPr>
              <a:t> </a:t>
            </a:r>
            <a:r>
              <a:rPr lang="en-US" altLang="zh-CN" sz="3200" dirty="0"/>
              <a:t>classification</a:t>
            </a:r>
            <a:endParaRPr lang="zh-CN" altLang="en-US" sz="3200" dirty="0"/>
          </a:p>
        </p:txBody>
      </p:sp>
      <p:pic>
        <p:nvPicPr>
          <p:cNvPr id="5" name="图片 4">
            <a:extLst>
              <a:ext uri="{FF2B5EF4-FFF2-40B4-BE49-F238E27FC236}">
                <a16:creationId xmlns:a16="http://schemas.microsoft.com/office/drawing/2014/main" id="{208569E0-C050-45DB-96BD-0E0D229E3EFD}"/>
              </a:ext>
            </a:extLst>
          </p:cNvPr>
          <p:cNvPicPr>
            <a:picLocks noChangeAspect="1"/>
          </p:cNvPicPr>
          <p:nvPr/>
        </p:nvPicPr>
        <p:blipFill>
          <a:blip r:embed="rId3"/>
          <a:stretch>
            <a:fillRect/>
          </a:stretch>
        </p:blipFill>
        <p:spPr>
          <a:xfrm>
            <a:off x="10252953" y="1579626"/>
            <a:ext cx="1572904" cy="3956647"/>
          </a:xfrm>
          <a:prstGeom prst="rect">
            <a:avLst/>
          </a:prstGeom>
        </p:spPr>
      </p:pic>
    </p:spTree>
    <p:extLst>
      <p:ext uri="{BB962C8B-B14F-4D97-AF65-F5344CB8AC3E}">
        <p14:creationId xmlns:p14="http://schemas.microsoft.com/office/powerpoint/2010/main" val="1072275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9143"/>
            <a:ext cx="11764768" cy="1325563"/>
          </a:xfrm>
        </p:spPr>
        <p:txBody>
          <a:bodyPr>
            <a:normAutofit/>
          </a:bodyPr>
          <a:lstStyle/>
          <a:p>
            <a:r>
              <a:rPr lang="en-US" altLang="zh-CN" sz="3200" dirty="0"/>
              <a:t>Neural networks for the handwritten digit classification</a:t>
            </a:r>
            <a:endParaRPr lang="zh-CN" altLang="en-US" sz="3200" dirty="0"/>
          </a:p>
        </p:txBody>
      </p:sp>
      <p:sp>
        <p:nvSpPr>
          <p:cNvPr id="6" name="内容占位符 2">
            <a:extLst>
              <a:ext uri="{FF2B5EF4-FFF2-40B4-BE49-F238E27FC236}">
                <a16:creationId xmlns:a16="http://schemas.microsoft.com/office/drawing/2014/main" id="{A2AEFCF7-42C5-4CBF-AF42-E73BD0C56D18}"/>
              </a:ext>
            </a:extLst>
          </p:cNvPr>
          <p:cNvSpPr>
            <a:spLocks noGrp="1"/>
          </p:cNvSpPr>
          <p:nvPr>
            <p:ph idx="1"/>
          </p:nvPr>
        </p:nvSpPr>
        <p:spPr>
          <a:xfrm>
            <a:off x="427232" y="1162532"/>
            <a:ext cx="11593531" cy="5497033"/>
          </a:xfrm>
        </p:spPr>
        <p:txBody>
          <a:bodyPr>
            <a:normAutofit/>
          </a:bodyPr>
          <a:lstStyle/>
          <a:p>
            <a:pPr>
              <a:lnSpc>
                <a:spcPct val="150000"/>
              </a:lnSpc>
            </a:pPr>
            <a:r>
              <a:rPr lang="en-US" altLang="zh-CN" sz="2400" dirty="0"/>
              <a:t>You should design one or two neural network by yourself. Specifically, each designed neural network should contain 12-35 layers, including convolutional layers, </a:t>
            </a:r>
            <a:r>
              <a:rPr lang="en-US" altLang="zh-CN" sz="2400" dirty="0" err="1"/>
              <a:t>ReLU</a:t>
            </a:r>
            <a:r>
              <a:rPr lang="en-US" altLang="zh-CN" sz="2400" dirty="0"/>
              <a:t> layers, Batch Normalization layers, fully connected layers, and </a:t>
            </a:r>
            <a:r>
              <a:rPr lang="en-US" altLang="zh-CN" sz="2400" dirty="0" err="1"/>
              <a:t>maxpooling</a:t>
            </a:r>
            <a:r>
              <a:rPr lang="en-US" altLang="zh-CN" sz="2400" dirty="0"/>
              <a:t> layers.</a:t>
            </a:r>
          </a:p>
          <a:p>
            <a:pPr>
              <a:lnSpc>
                <a:spcPct val="150000"/>
              </a:lnSpc>
            </a:pPr>
            <a:r>
              <a:rPr lang="en-US" altLang="zh-CN" sz="2400" dirty="0"/>
              <a:t>You </a:t>
            </a:r>
            <a:r>
              <a:rPr lang="en-US" altLang="zh-CN" sz="2400" b="1" dirty="0"/>
              <a:t>should not directly </a:t>
            </a:r>
            <a:r>
              <a:rPr lang="en-US" altLang="zh-CN" sz="2400" dirty="0"/>
              <a:t>use classical neural networks (including but not limited to VGG-11/16/19,</a:t>
            </a:r>
            <a:r>
              <a:rPr lang="zh-CN" altLang="en-US" sz="2400" dirty="0"/>
              <a:t> </a:t>
            </a:r>
            <a:r>
              <a:rPr lang="en-US" altLang="zh-CN" sz="2400" dirty="0" err="1"/>
              <a:t>AlexNet</a:t>
            </a:r>
            <a:r>
              <a:rPr lang="en-US" altLang="zh-CN" sz="2400" dirty="0"/>
              <a:t>,</a:t>
            </a:r>
            <a:r>
              <a:rPr lang="zh-CN" altLang="en-US" sz="2400" dirty="0"/>
              <a:t> </a:t>
            </a:r>
            <a:r>
              <a:rPr lang="en-US" altLang="zh-CN" sz="2400" dirty="0"/>
              <a:t>ResNet-18/24/32/36/44/56/102, </a:t>
            </a:r>
            <a:r>
              <a:rPr lang="en-US" altLang="zh-CN" sz="2400" dirty="0" err="1"/>
              <a:t>DenseNet</a:t>
            </a:r>
            <a:r>
              <a:rPr lang="en-US" altLang="zh-CN" sz="2400" dirty="0"/>
              <a:t>, </a:t>
            </a:r>
            <a:r>
              <a:rPr lang="en-US" altLang="zh-CN" sz="2400" dirty="0" err="1"/>
              <a:t>GoogLeNet</a:t>
            </a:r>
            <a:r>
              <a:rPr lang="en-US" altLang="zh-CN" sz="2400" dirty="0"/>
              <a:t>, and </a:t>
            </a:r>
            <a:r>
              <a:rPr lang="en-US" altLang="zh-CN" sz="2400" dirty="0" err="1"/>
              <a:t>InceptionNet</a:t>
            </a:r>
            <a:r>
              <a:rPr lang="en-US" altLang="zh-CN" sz="2400" dirty="0"/>
              <a:t>). Moreover, you should not design a new neural network by just adding or removing several layers from the above classical neural networks.</a:t>
            </a:r>
          </a:p>
        </p:txBody>
      </p:sp>
    </p:spTree>
    <p:extLst>
      <p:ext uri="{BB962C8B-B14F-4D97-AF65-F5344CB8AC3E}">
        <p14:creationId xmlns:p14="http://schemas.microsoft.com/office/powerpoint/2010/main" val="4028042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38D38-8768-4587-952E-D715759805E2}"/>
              </a:ext>
            </a:extLst>
          </p:cNvPr>
          <p:cNvSpPr>
            <a:spLocks noGrp="1"/>
          </p:cNvSpPr>
          <p:nvPr>
            <p:ph type="title"/>
          </p:nvPr>
        </p:nvSpPr>
        <p:spPr>
          <a:xfrm>
            <a:off x="119218" y="9728"/>
            <a:ext cx="11953563" cy="719191"/>
          </a:xfrm>
        </p:spPr>
        <p:txBody>
          <a:bodyPr>
            <a:noAutofit/>
          </a:bodyPr>
          <a:lstStyle/>
          <a:p>
            <a:r>
              <a:rPr lang="en-US" altLang="zh-CN" sz="3200" dirty="0"/>
              <a:t>Feature Visualization on </a:t>
            </a:r>
            <a:r>
              <a:rPr lang="en-US" altLang="zh-CN" sz="3200" b="1" dirty="0"/>
              <a:t>at least one</a:t>
            </a:r>
            <a:r>
              <a:rPr lang="en-US" altLang="zh-CN" sz="3200" dirty="0"/>
              <a:t> designed neural network</a:t>
            </a:r>
            <a:endParaRPr lang="zh-CN" altLang="en-US" sz="3200" dirty="0">
              <a:solidFill>
                <a:srgbClr val="7030A0"/>
              </a:solidFill>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1D57D09-2446-4694-8C4A-4A2EACE06CE8}"/>
                  </a:ext>
                </a:extLst>
              </p:cNvPr>
              <p:cNvSpPr>
                <a:spLocks noGrp="1"/>
              </p:cNvSpPr>
              <p:nvPr>
                <p:ph idx="1"/>
              </p:nvPr>
            </p:nvSpPr>
            <p:spPr>
              <a:xfrm>
                <a:off x="0" y="768485"/>
                <a:ext cx="12391053" cy="5807413"/>
              </a:xfrm>
            </p:spPr>
            <p:txBody>
              <a:bodyPr>
                <a:noAutofit/>
              </a:bodyPr>
              <a:lstStyle/>
              <a:p>
                <a:pPr>
                  <a:lnSpc>
                    <a:spcPct val="150000"/>
                  </a:lnSpc>
                </a:pPr>
                <a:r>
                  <a:rPr lang="en-US" altLang="zh-CN" sz="2000" b="1" dirty="0"/>
                  <a:t>Principal component analysis (PCA):  </a:t>
                </a:r>
                <a:r>
                  <a:rPr lang="en-US" altLang="zh-CN" sz="2000" dirty="0"/>
                  <a:t>PCA projects each data point onto only a few principal components to obtain lower-dimensional data, while preserving as much of the variance of data as possible (in Section 1 of lecture 6). </a:t>
                </a:r>
              </a:p>
              <a:p>
                <a:pPr lvl="1">
                  <a:lnSpc>
                    <a:spcPct val="150000"/>
                  </a:lnSpc>
                </a:pPr>
                <a:r>
                  <a:rPr lang="en-US" altLang="zh-CN" sz="2000" dirty="0"/>
                  <a:t>Specifically, given n samples </a:t>
                </a:r>
                <a14:m>
                  <m:oMath xmlns:m="http://schemas.openxmlformats.org/officeDocument/2006/math">
                    <m:r>
                      <m:rPr>
                        <m:sty m:val="p"/>
                      </m:rPr>
                      <a:rPr lang="en-US" altLang="zh-CN" sz="2000" b="0" i="0" smtClean="0">
                        <a:latin typeface="Cambria Math" panose="02040503050406030204" pitchFamily="18" charset="0"/>
                      </a:rPr>
                      <m:t>X</m:t>
                    </m:r>
                    <m:r>
                      <a:rPr lang="en-US" altLang="zh-CN" sz="2000" b="0" i="1" smtClean="0">
                        <a:latin typeface="Cambria Math" panose="02040503050406030204" pitchFamily="18" charset="0"/>
                      </a:rPr>
                      <m:t>∈ </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×784</m:t>
                        </m:r>
                      </m:sup>
                    </m:sSup>
                  </m:oMath>
                </a14:m>
                <a:r>
                  <a:rPr lang="en-US" altLang="zh-CN" sz="2000" dirty="0"/>
                  <a:t> and a trained neural network </a:t>
                </a:r>
                <a14:m>
                  <m:oMath xmlns:m="http://schemas.openxmlformats.org/officeDocument/2006/math">
                    <m:r>
                      <a:rPr lang="en-US" altLang="zh-CN" sz="2000" b="0" i="1" smtClean="0">
                        <a:latin typeface="Cambria Math" panose="02040503050406030204" pitchFamily="18" charset="0"/>
                      </a:rPr>
                      <m:t>𝑔</m:t>
                    </m:r>
                  </m:oMath>
                </a14:m>
                <a:r>
                  <a:rPr lang="en-US" altLang="zh-CN" sz="2000" dirty="0"/>
                  <a:t>, let </a:t>
                </a:r>
                <a14:m>
                  <m:oMath xmlns:m="http://schemas.openxmlformats.org/officeDocument/2006/math">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𝑝</m:t>
                        </m:r>
                      </m:sup>
                    </m:sSup>
                  </m:oMath>
                </a14:m>
                <a:r>
                  <a:rPr lang="en-US" altLang="zh-CN" sz="2000" dirty="0"/>
                  <a:t> denote the feature map in a specific intermediate layer of these input samples. You should use PCA to transform </a:t>
                </a:r>
                <a14:m>
                  <m:oMath xmlns:m="http://schemas.openxmlformats.org/officeDocument/2006/math">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t> to </a:t>
                </a:r>
                <a14:m>
                  <m:oMath xmlns:m="http://schemas.openxmlformats.org/officeDocument/2006/math">
                    <m:r>
                      <a:rPr lang="en-US" altLang="zh-CN" sz="2000" i="1">
                        <a:latin typeface="Cambria Math" panose="02040503050406030204" pitchFamily="18" charset="0"/>
                      </a:rPr>
                      <m:t>𝑔</m:t>
                    </m:r>
                    <m:r>
                      <a:rPr lang="en-US" altLang="zh-CN" sz="2000" b="0" i="1" smtClean="0">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t> </a:t>
                </a:r>
                <a14:m>
                  <m:oMath xmlns:m="http://schemas.openxmlformats.org/officeDocument/2006/math">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×2</m:t>
                        </m:r>
                      </m:sup>
                    </m:sSup>
                  </m:oMath>
                </a14:m>
                <a:r>
                  <a:rPr lang="en-US" altLang="zh-CN" sz="2000" dirty="0"/>
                  <a:t> or </a:t>
                </a:r>
                <a14:m>
                  <m:oMath xmlns:m="http://schemas.openxmlformats.org/officeDocument/2006/math">
                    <m:r>
                      <a:rPr lang="en-US" altLang="zh-CN" sz="2000" i="1">
                        <a:latin typeface="Cambria Math" panose="02040503050406030204" pitchFamily="18" charset="0"/>
                      </a:rPr>
                      <m:t>𝑔</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t> </a:t>
                </a:r>
                <a14:m>
                  <m:oMath xmlns:m="http://schemas.openxmlformats.org/officeDocument/2006/math">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×3</m:t>
                        </m:r>
                      </m:sup>
                    </m:sSup>
                  </m:oMath>
                </a14:m>
                <a:r>
                  <a:rPr lang="en-US" altLang="zh-CN" sz="2000" dirty="0"/>
                  <a:t>. </a:t>
                </a:r>
              </a:p>
              <a:p>
                <a:pPr lvl="1">
                  <a:lnSpc>
                    <a:spcPct val="150000"/>
                  </a:lnSpc>
                </a:pPr>
                <a:r>
                  <a:rPr lang="en-US" altLang="zh-CN" sz="2000" dirty="0"/>
                  <a:t>You should </a:t>
                </a:r>
                <a:r>
                  <a:rPr lang="en-US" altLang="zh-CN" sz="2000" b="1" dirty="0"/>
                  <a:t>select at least three</a:t>
                </a:r>
                <a:r>
                  <a:rPr lang="en-US" altLang="zh-CN" sz="2000" dirty="0"/>
                  <a:t> layers of the aforementioned network on page 4 to conduct PCA, and visualize </a:t>
                </a:r>
                <a14:m>
                  <m:oMath xmlns:m="http://schemas.openxmlformats.org/officeDocument/2006/math">
                    <m:r>
                      <a:rPr lang="en-US" altLang="zh-CN" sz="2000" i="1">
                        <a:latin typeface="Cambria Math" panose="02040503050406030204" pitchFamily="18" charset="0"/>
                      </a:rPr>
                      <m:t>𝑔</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t>. The selected layers should </a:t>
                </a:r>
                <a:r>
                  <a:rPr lang="en-US" altLang="zh-CN" sz="2000" b="1" dirty="0"/>
                  <a:t>at least </a:t>
                </a:r>
                <a:r>
                  <a:rPr lang="en-US" altLang="zh-CN" sz="2000" dirty="0"/>
                  <a:t>include a convolutional layer, a fully-connected layer, and the final layer of the neural network</a:t>
                </a:r>
                <a:r>
                  <a:rPr lang="en-US" altLang="zh-CN" sz="2000" dirty="0">
                    <a:solidFill>
                      <a:schemeClr val="accent6"/>
                    </a:solidFill>
                  </a:rPr>
                  <a:t>. </a:t>
                </a:r>
              </a:p>
              <a:p>
                <a:pPr lvl="1">
                  <a:lnSpc>
                    <a:spcPct val="150000"/>
                  </a:lnSpc>
                </a:pPr>
                <a:r>
                  <a:rPr lang="en-US" altLang="zh-CN" sz="2000" dirty="0">
                    <a:solidFill>
                      <a:schemeClr val="tx1"/>
                    </a:solidFill>
                  </a:rPr>
                  <a:t>The data matrix </a:t>
                </a:r>
                <a14:m>
                  <m:oMath xmlns:m="http://schemas.openxmlformats.org/officeDocument/2006/math">
                    <m:r>
                      <m:rPr>
                        <m:sty m:val="p"/>
                      </m:rPr>
                      <a:rPr lang="en-US" altLang="zh-CN" sz="2000">
                        <a:solidFill>
                          <a:schemeClr val="tx1"/>
                        </a:solidFill>
                        <a:latin typeface="Cambria Math" panose="02040503050406030204" pitchFamily="18" charset="0"/>
                      </a:rPr>
                      <m:t>X</m:t>
                    </m:r>
                  </m:oMath>
                </a14:m>
                <a:r>
                  <a:rPr lang="en-US" altLang="zh-CN" sz="2000" dirty="0">
                    <a:solidFill>
                      <a:schemeClr val="tx1"/>
                    </a:solidFill>
                  </a:rPr>
                  <a:t> should contain data samples from </a:t>
                </a:r>
                <a:r>
                  <a:rPr lang="en-US" altLang="zh-CN" sz="2000" dirty="0"/>
                  <a:t>10</a:t>
                </a:r>
                <a:r>
                  <a:rPr lang="en-US" altLang="zh-CN" sz="2000" dirty="0">
                    <a:solidFill>
                      <a:schemeClr val="tx1"/>
                    </a:solidFill>
                  </a:rPr>
                  <a:t> classes, and </a:t>
                </a:r>
                <a:r>
                  <a:rPr lang="en-US" altLang="zh-CN" sz="2000" dirty="0"/>
                  <a:t>each class should contain more than 15 samples, i.e. n≥150</a:t>
                </a:r>
                <a:r>
                  <a:rPr lang="en-US" altLang="zh-CN" sz="2000" dirty="0">
                    <a:solidFill>
                      <a:schemeClr val="tx1"/>
                    </a:solidFill>
                  </a:rPr>
                  <a:t>. </a:t>
                </a:r>
                <a:endParaRPr lang="en-US" altLang="zh-CN" sz="2000" dirty="0">
                  <a:solidFill>
                    <a:schemeClr val="accent6">
                      <a:lumMod val="50000"/>
                    </a:schemeClr>
                  </a:solidFill>
                  <a:sym typeface="Wingdings" panose="05000000000000000000" pitchFamily="2" charset="2"/>
                </a:endParaRPr>
              </a:p>
            </p:txBody>
          </p:sp>
        </mc:Choice>
        <mc:Fallback>
          <p:sp>
            <p:nvSpPr>
              <p:cNvPr id="3" name="内容占位符 2">
                <a:extLst>
                  <a:ext uri="{FF2B5EF4-FFF2-40B4-BE49-F238E27FC236}">
                    <a16:creationId xmlns:a16="http://schemas.microsoft.com/office/drawing/2014/main" id="{F1D57D09-2446-4694-8C4A-4A2EACE06CE8}"/>
                  </a:ext>
                </a:extLst>
              </p:cNvPr>
              <p:cNvSpPr>
                <a:spLocks noGrp="1" noRot="1" noChangeAspect="1" noMove="1" noResize="1" noEditPoints="1" noAdjustHandles="1" noChangeArrowheads="1" noChangeShapeType="1" noTextEdit="1"/>
              </p:cNvSpPr>
              <p:nvPr>
                <p:ph idx="1"/>
              </p:nvPr>
            </p:nvSpPr>
            <p:spPr>
              <a:xfrm>
                <a:off x="0" y="768485"/>
                <a:ext cx="12391053" cy="5807413"/>
              </a:xfrm>
              <a:blipFill>
                <a:blip r:embed="rId2"/>
                <a:stretch>
                  <a:fillRect l="-443" r="-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743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338D38-8768-4587-952E-D715759805E2}"/>
              </a:ext>
            </a:extLst>
          </p:cNvPr>
          <p:cNvSpPr>
            <a:spLocks noGrp="1"/>
          </p:cNvSpPr>
          <p:nvPr>
            <p:ph type="title"/>
          </p:nvPr>
        </p:nvSpPr>
        <p:spPr>
          <a:xfrm>
            <a:off x="108734" y="0"/>
            <a:ext cx="11447725" cy="719191"/>
          </a:xfrm>
        </p:spPr>
        <p:txBody>
          <a:bodyPr>
            <a:noAutofit/>
          </a:bodyPr>
          <a:lstStyle/>
          <a:p>
            <a:r>
              <a:rPr lang="en-US" altLang="zh-CN" sz="3200" dirty="0"/>
              <a:t>Feature Visualization on </a:t>
            </a:r>
            <a:r>
              <a:rPr lang="en-US" altLang="zh-CN" sz="3200" b="1" dirty="0"/>
              <a:t>at least one</a:t>
            </a:r>
            <a:r>
              <a:rPr lang="en-US" altLang="zh-CN" sz="3200" dirty="0"/>
              <a:t> designed neural network</a:t>
            </a:r>
            <a:endParaRPr lang="zh-CN" altLang="en-US" sz="3200" dirty="0">
              <a:solidFill>
                <a:srgbClr val="7030A0"/>
              </a:solidFill>
            </a:endParaRP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F1D57D09-2446-4694-8C4A-4A2EACE06CE8}"/>
                  </a:ext>
                </a:extLst>
              </p:cNvPr>
              <p:cNvSpPr>
                <a:spLocks noGrp="1"/>
              </p:cNvSpPr>
              <p:nvPr>
                <p:ph idx="1"/>
              </p:nvPr>
            </p:nvSpPr>
            <p:spPr>
              <a:xfrm>
                <a:off x="0" y="904672"/>
                <a:ext cx="12083265" cy="5690681"/>
              </a:xfrm>
            </p:spPr>
            <p:txBody>
              <a:bodyPr>
                <a:noAutofit/>
              </a:bodyPr>
              <a:lstStyle/>
              <a:p>
                <a:pPr>
                  <a:lnSpc>
                    <a:spcPct val="150000"/>
                  </a:lnSpc>
                </a:pPr>
                <a:r>
                  <a:rPr lang="en-US" altLang="zh-CN" sz="2000" b="1" dirty="0">
                    <a:latin typeface="+mn-ea"/>
                  </a:rPr>
                  <a:t>Stochastic Neighbor Embedding (t-SNE): </a:t>
                </a:r>
                <a:r>
                  <a:rPr lang="en-US" altLang="zh-CN" sz="2000" dirty="0">
                    <a:latin typeface="+mn-ea"/>
                  </a:rPr>
                  <a:t>t-SNE uses lower dimensional vectors so as to preserve relationships that are in higher dimensional (in Section 2 of lecture 6). </a:t>
                </a:r>
              </a:p>
              <a:p>
                <a:pPr lvl="1">
                  <a:lnSpc>
                    <a:spcPct val="150000"/>
                  </a:lnSpc>
                </a:pPr>
                <a:r>
                  <a:rPr lang="en-US" altLang="zh-CN" sz="2000" dirty="0">
                    <a:latin typeface="+mn-ea"/>
                  </a:rPr>
                  <a:t>Specifically, given n samples </a:t>
                </a:r>
                <a14:m>
                  <m:oMath xmlns:m="http://schemas.openxmlformats.org/officeDocument/2006/math">
                    <m:r>
                      <m:rPr>
                        <m:sty m:val="p"/>
                      </m:rPr>
                      <a:rPr lang="en-US" altLang="zh-CN" sz="2000">
                        <a:latin typeface="Cambria Math" panose="02040503050406030204" pitchFamily="18" charset="0"/>
                      </a:rPr>
                      <m:t>X</m:t>
                    </m:r>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×784</m:t>
                        </m:r>
                      </m:sup>
                    </m:sSup>
                  </m:oMath>
                </a14:m>
                <a:r>
                  <a:rPr lang="en-US" altLang="zh-CN" sz="2000" dirty="0">
                    <a:latin typeface="+mn-ea"/>
                  </a:rPr>
                  <a:t> and a trained neural network </a:t>
                </a:r>
                <a14:m>
                  <m:oMath xmlns:m="http://schemas.openxmlformats.org/officeDocument/2006/math">
                    <m:r>
                      <a:rPr lang="en-US" altLang="zh-CN" sz="2000" i="1">
                        <a:latin typeface="Cambria Math" panose="02040503050406030204" pitchFamily="18" charset="0"/>
                      </a:rPr>
                      <m:t>𝑔</m:t>
                    </m:r>
                  </m:oMath>
                </a14:m>
                <a:r>
                  <a:rPr lang="en-US" altLang="zh-CN" sz="2000" dirty="0">
                    <a:latin typeface="+mn-ea"/>
                  </a:rPr>
                  <a:t>, let </a:t>
                </a:r>
                <a14:m>
                  <m:oMath xmlns:m="http://schemas.openxmlformats.org/officeDocument/2006/math">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𝑝</m:t>
                        </m:r>
                      </m:sup>
                    </m:sSup>
                  </m:oMath>
                </a14:m>
                <a:r>
                  <a:rPr lang="en-US" altLang="zh-CN" sz="2000" dirty="0">
                    <a:latin typeface="+mn-ea"/>
                  </a:rPr>
                  <a:t> denote the feature map in a specific intermediate layer of these input samples. You should use t-SNE to transform the feature matrix </a:t>
                </a:r>
                <a14:m>
                  <m:oMath xmlns:m="http://schemas.openxmlformats.org/officeDocument/2006/math">
                    <m:r>
                      <a:rPr lang="en-US" altLang="zh-CN" sz="2000" i="1">
                        <a:latin typeface="Cambria Math" panose="02040503050406030204" pitchFamily="18" charset="0"/>
                      </a:rPr>
                      <m:t>𝑔</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latin typeface="+mn-ea"/>
                  </a:rPr>
                  <a:t> to </a:t>
                </a:r>
                <a14:m>
                  <m:oMath xmlns:m="http://schemas.openxmlformats.org/officeDocument/2006/math">
                    <m:r>
                      <a:rPr lang="en-US" altLang="zh-CN" sz="2000" i="1">
                        <a:latin typeface="Cambria Math" panose="02040503050406030204" pitchFamily="18" charset="0"/>
                      </a:rPr>
                      <m:t>𝑔</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latin typeface="+mn-ea"/>
                  </a:rPr>
                  <a:t> </a:t>
                </a:r>
                <a14:m>
                  <m:oMath xmlns:m="http://schemas.openxmlformats.org/officeDocument/2006/math">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×2</m:t>
                        </m:r>
                      </m:sup>
                    </m:sSup>
                  </m:oMath>
                </a14:m>
                <a:r>
                  <a:rPr lang="en-US" altLang="zh-CN" sz="2000" dirty="0">
                    <a:latin typeface="+mn-ea"/>
                  </a:rPr>
                  <a:t> or </a:t>
                </a:r>
                <a14:m>
                  <m:oMath xmlns:m="http://schemas.openxmlformats.org/officeDocument/2006/math">
                    <m:r>
                      <a:rPr lang="en-US" altLang="zh-CN" sz="2000" i="1">
                        <a:latin typeface="Cambria Math" panose="02040503050406030204" pitchFamily="18" charset="0"/>
                      </a:rPr>
                      <m:t>𝑔</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latin typeface="+mn-ea"/>
                  </a:rPr>
                  <a:t> </a:t>
                </a:r>
                <a14:m>
                  <m:oMath xmlns:m="http://schemas.openxmlformats.org/officeDocument/2006/math">
                    <m:r>
                      <a:rPr lang="en-US" altLang="zh-CN" sz="2000" i="1">
                        <a:latin typeface="Cambria Math" panose="02040503050406030204" pitchFamily="18" charset="0"/>
                      </a:rPr>
                      <m:t>∈ </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ℝ</m:t>
                        </m:r>
                      </m:e>
                      <m:sup>
                        <m:r>
                          <a:rPr lang="en-US" altLang="zh-CN" sz="2000" i="1">
                            <a:latin typeface="Cambria Math" panose="02040503050406030204" pitchFamily="18" charset="0"/>
                          </a:rPr>
                          <m:t>𝑛</m:t>
                        </m:r>
                        <m:r>
                          <a:rPr lang="en-US" altLang="zh-CN" sz="2000" i="1">
                            <a:latin typeface="Cambria Math" panose="02040503050406030204" pitchFamily="18" charset="0"/>
                          </a:rPr>
                          <m:t>×3</m:t>
                        </m:r>
                      </m:sup>
                    </m:sSup>
                  </m:oMath>
                </a14:m>
                <a:r>
                  <a:rPr lang="en-US" altLang="zh-CN" sz="2000" dirty="0">
                    <a:latin typeface="+mn-ea"/>
                  </a:rPr>
                  <a:t>. </a:t>
                </a:r>
              </a:p>
              <a:p>
                <a:pPr lvl="1">
                  <a:lnSpc>
                    <a:spcPct val="150000"/>
                  </a:lnSpc>
                </a:pPr>
                <a:r>
                  <a:rPr lang="en-US" altLang="zh-CN" sz="2000" dirty="0">
                    <a:latin typeface="+mn-ea"/>
                  </a:rPr>
                  <a:t>You should </a:t>
                </a:r>
                <a:r>
                  <a:rPr lang="en-US" altLang="zh-CN" sz="2000" b="1" dirty="0">
                    <a:latin typeface="+mn-ea"/>
                  </a:rPr>
                  <a:t>select at least three</a:t>
                </a:r>
                <a:r>
                  <a:rPr lang="en-US" altLang="zh-CN" sz="2000" dirty="0">
                    <a:latin typeface="+mn-ea"/>
                  </a:rPr>
                  <a:t> layers of the aforementioned network on page 4 to conduct t-SNE, and visualize </a:t>
                </a:r>
                <a14:m>
                  <m:oMath xmlns:m="http://schemas.openxmlformats.org/officeDocument/2006/math">
                    <m:r>
                      <a:rPr lang="en-US" altLang="zh-CN" sz="2000" i="1">
                        <a:latin typeface="Cambria Math" panose="02040503050406030204" pitchFamily="18" charset="0"/>
                      </a:rPr>
                      <m:t>𝑔</m:t>
                    </m:r>
                    <m:r>
                      <a:rPr lang="en-US" altLang="zh-CN" sz="2000" i="1">
                        <a:latin typeface="Cambria Math" panose="02040503050406030204" pitchFamily="18" charset="0"/>
                      </a:rPr>
                      <m:t>′</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𝑋</m:t>
                        </m:r>
                      </m:e>
                    </m:d>
                  </m:oMath>
                </a14:m>
                <a:r>
                  <a:rPr lang="en-US" altLang="zh-CN" sz="2000" dirty="0">
                    <a:latin typeface="+mn-ea"/>
                  </a:rPr>
                  <a:t>. The selected layers should at least include a convolutional layer, a fully-connected layer, and the final layer of the neural network. </a:t>
                </a:r>
              </a:p>
              <a:p>
                <a:pPr lvl="1">
                  <a:lnSpc>
                    <a:spcPct val="150000"/>
                  </a:lnSpc>
                </a:pPr>
                <a:r>
                  <a:rPr lang="en-US" altLang="zh-CN" sz="2000" dirty="0">
                    <a:latin typeface="+mn-ea"/>
                  </a:rPr>
                  <a:t>The data matrix X should contain data samples from 10 classes, and each class should contain more than 15 samples, i.e. n≥150. </a:t>
                </a:r>
              </a:p>
            </p:txBody>
          </p:sp>
        </mc:Choice>
        <mc:Fallback>
          <p:sp>
            <p:nvSpPr>
              <p:cNvPr id="3" name="内容占位符 2">
                <a:extLst>
                  <a:ext uri="{FF2B5EF4-FFF2-40B4-BE49-F238E27FC236}">
                    <a16:creationId xmlns:a16="http://schemas.microsoft.com/office/drawing/2014/main" id="{F1D57D09-2446-4694-8C4A-4A2EACE06CE8}"/>
                  </a:ext>
                </a:extLst>
              </p:cNvPr>
              <p:cNvSpPr>
                <a:spLocks noGrp="1" noRot="1" noChangeAspect="1" noMove="1" noResize="1" noEditPoints="1" noAdjustHandles="1" noChangeArrowheads="1" noChangeShapeType="1" noTextEdit="1"/>
              </p:cNvSpPr>
              <p:nvPr>
                <p:ph idx="1"/>
              </p:nvPr>
            </p:nvSpPr>
            <p:spPr>
              <a:xfrm>
                <a:off x="0" y="904672"/>
                <a:ext cx="12083265" cy="5690681"/>
              </a:xfrm>
              <a:blipFill>
                <a:blip r:embed="rId2"/>
                <a:stretch>
                  <a:fillRect l="-454" r="-6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077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3132"/>
            <a:ext cx="13140646" cy="681923"/>
          </a:xfrm>
        </p:spPr>
        <p:txBody>
          <a:bodyPr>
            <a:normAutofit/>
          </a:bodyPr>
          <a:lstStyle/>
          <a:p>
            <a:r>
              <a:rPr lang="en-US" altLang="zh-CN" sz="3200" dirty="0"/>
              <a:t>What you need to write in the report for the required task</a:t>
            </a:r>
            <a:endParaRPr lang="zh-CN" altLang="en-US" sz="3200" dirty="0">
              <a:solidFill>
                <a:srgbClr val="7030A0"/>
              </a:solidFill>
            </a:endParaRPr>
          </a:p>
        </p:txBody>
      </p:sp>
      <p:sp>
        <p:nvSpPr>
          <p:cNvPr id="3" name="内容占位符 2"/>
          <p:cNvSpPr>
            <a:spLocks noGrp="1"/>
          </p:cNvSpPr>
          <p:nvPr>
            <p:ph idx="1"/>
          </p:nvPr>
        </p:nvSpPr>
        <p:spPr>
          <a:xfrm>
            <a:off x="100360" y="782652"/>
            <a:ext cx="12091639" cy="6075348"/>
          </a:xfrm>
        </p:spPr>
        <p:txBody>
          <a:bodyPr>
            <a:normAutofit/>
          </a:bodyPr>
          <a:lstStyle/>
          <a:p>
            <a:pPr>
              <a:lnSpc>
                <a:spcPct val="150000"/>
              </a:lnSpc>
            </a:pPr>
            <a:r>
              <a:rPr lang="en-US" altLang="zh-CN" sz="2400" dirty="0"/>
              <a:t>You should introduce architectures of neural networks designed by yourself and explain why you use such an architecture. It would be better to draw a diagram, which is shown as follows.  Specifically, you should clarify the size of the feature map of each layer and hyper-parameters used to train the designed neural network. </a:t>
            </a:r>
          </a:p>
          <a:p>
            <a:pPr marL="0" indent="0">
              <a:lnSpc>
                <a:spcPct val="150000"/>
              </a:lnSpc>
              <a:buNone/>
            </a:pPr>
            <a:endParaRPr lang="en-US" altLang="zh-CN" sz="2400" dirty="0"/>
          </a:p>
          <a:p>
            <a:pPr>
              <a:lnSpc>
                <a:spcPct val="150000"/>
              </a:lnSpc>
            </a:pPr>
            <a:r>
              <a:rPr lang="en-US" altLang="zh-CN" sz="2400" dirty="0"/>
              <a:t>You should report the classification accuracy on the test set. Besides, you should also report the classification accuracy and loss on the training set.</a:t>
            </a:r>
          </a:p>
          <a:p>
            <a:pPr>
              <a:lnSpc>
                <a:spcPct val="150000"/>
              </a:lnSpc>
            </a:pPr>
            <a:r>
              <a:rPr lang="en-US" altLang="zh-CN" sz="2400" dirty="0"/>
              <a:t>You should use </a:t>
            </a:r>
            <a:r>
              <a:rPr lang="en-US" altLang="zh-CN" sz="2400" b="1" dirty="0"/>
              <a:t>both</a:t>
            </a:r>
            <a:r>
              <a:rPr lang="en-US" altLang="zh-CN" sz="2400" dirty="0"/>
              <a:t> PCA and T-SNE to visualize features. You should observe these visualization results and try to summarize some empirical conclusions. The summary of some empirical conclusions is an open problem.</a:t>
            </a:r>
          </a:p>
        </p:txBody>
      </p:sp>
      <p:grpSp>
        <p:nvGrpSpPr>
          <p:cNvPr id="5" name="组合 4">
            <a:extLst>
              <a:ext uri="{FF2B5EF4-FFF2-40B4-BE49-F238E27FC236}">
                <a16:creationId xmlns:a16="http://schemas.microsoft.com/office/drawing/2014/main" id="{EBCE2B59-4040-5260-702F-7596F09D970D}"/>
              </a:ext>
            </a:extLst>
          </p:cNvPr>
          <p:cNvGrpSpPr/>
          <p:nvPr/>
        </p:nvGrpSpPr>
        <p:grpSpPr>
          <a:xfrm>
            <a:off x="3119412" y="3115618"/>
            <a:ext cx="4067790" cy="626763"/>
            <a:chOff x="6086348" y="5613986"/>
            <a:chExt cx="4067790" cy="626763"/>
          </a:xfrm>
        </p:grpSpPr>
        <p:grpSp>
          <p:nvGrpSpPr>
            <p:cNvPr id="13" name="组合 12">
              <a:extLst>
                <a:ext uri="{FF2B5EF4-FFF2-40B4-BE49-F238E27FC236}">
                  <a16:creationId xmlns:a16="http://schemas.microsoft.com/office/drawing/2014/main" id="{9CE27132-B5FE-422E-B4D8-E9B47BDDC466}"/>
                </a:ext>
              </a:extLst>
            </p:cNvPr>
            <p:cNvGrpSpPr/>
            <p:nvPr/>
          </p:nvGrpSpPr>
          <p:grpSpPr>
            <a:xfrm rot="16200000">
              <a:off x="7862813" y="3949424"/>
              <a:ext cx="514860" cy="4067790"/>
              <a:chOff x="6893164" y="4820547"/>
              <a:chExt cx="514860" cy="4067790"/>
            </a:xfrm>
          </p:grpSpPr>
          <p:sp>
            <p:nvSpPr>
              <p:cNvPr id="10" name="文本框 9">
                <a:extLst>
                  <a:ext uri="{FF2B5EF4-FFF2-40B4-BE49-F238E27FC236}">
                    <a16:creationId xmlns:a16="http://schemas.microsoft.com/office/drawing/2014/main" id="{B46A6624-7F3E-4977-AE45-D61C4078F807}"/>
                  </a:ext>
                </a:extLst>
              </p:cNvPr>
              <p:cNvSpPr txBox="1"/>
              <p:nvPr/>
            </p:nvSpPr>
            <p:spPr>
              <a:xfrm rot="5400000">
                <a:off x="6857220" y="8449435"/>
                <a:ext cx="508473" cy="369332"/>
              </a:xfrm>
              <a:prstGeom prst="rect">
                <a:avLst/>
              </a:prstGeom>
              <a:noFill/>
            </p:spPr>
            <p:txBody>
              <a:bodyPr wrap="none" rtlCol="0">
                <a:spAutoFit/>
              </a:bodyPr>
              <a:lstStyle/>
              <a:p>
                <a:r>
                  <a:rPr lang="en-US" altLang="zh-CN" dirty="0"/>
                  <a:t>……</a:t>
                </a:r>
                <a:endParaRPr lang="zh-CN" altLang="en-US" dirty="0"/>
              </a:p>
            </p:txBody>
          </p:sp>
          <p:grpSp>
            <p:nvGrpSpPr>
              <p:cNvPr id="12" name="组合 11">
                <a:extLst>
                  <a:ext uri="{FF2B5EF4-FFF2-40B4-BE49-F238E27FC236}">
                    <a16:creationId xmlns:a16="http://schemas.microsoft.com/office/drawing/2014/main" id="{119C8787-FEEE-4485-B39A-42FF882704C7}"/>
                  </a:ext>
                </a:extLst>
              </p:cNvPr>
              <p:cNvGrpSpPr/>
              <p:nvPr/>
            </p:nvGrpSpPr>
            <p:grpSpPr>
              <a:xfrm>
                <a:off x="6893164" y="4820547"/>
                <a:ext cx="514860" cy="3567939"/>
                <a:chOff x="6924372" y="3815555"/>
                <a:chExt cx="559407" cy="5833430"/>
              </a:xfrm>
            </p:grpSpPr>
            <p:sp>
              <p:nvSpPr>
                <p:cNvPr id="6" name="矩形 5">
                  <a:extLst>
                    <a:ext uri="{FF2B5EF4-FFF2-40B4-BE49-F238E27FC236}">
                      <a16:creationId xmlns:a16="http://schemas.microsoft.com/office/drawing/2014/main" id="{48695559-8916-4581-BA06-4C35E624DF7A}"/>
                    </a:ext>
                  </a:extLst>
                </p:cNvPr>
                <p:cNvSpPr/>
                <p:nvPr/>
              </p:nvSpPr>
              <p:spPr>
                <a:xfrm rot="5400000">
                  <a:off x="6457703" y="5129600"/>
                  <a:ext cx="1492746" cy="5594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Conv 5x5</a:t>
                  </a:r>
                  <a:endParaRPr lang="zh-CN" altLang="en-US" dirty="0">
                    <a:solidFill>
                      <a:schemeClr val="tx1"/>
                    </a:solidFill>
                  </a:endParaRPr>
                </a:p>
              </p:txBody>
            </p:sp>
            <p:cxnSp>
              <p:nvCxnSpPr>
                <p:cNvPr id="8" name="直接箭头连接符 7">
                  <a:extLst>
                    <a:ext uri="{FF2B5EF4-FFF2-40B4-BE49-F238E27FC236}">
                      <a16:creationId xmlns:a16="http://schemas.microsoft.com/office/drawing/2014/main" id="{C6F067A4-06B6-4634-8842-2F5BD313D188}"/>
                    </a:ext>
                  </a:extLst>
                </p:cNvPr>
                <p:cNvCxnSpPr>
                  <a:cxnSpLocks/>
                </p:cNvCxnSpPr>
                <p:nvPr/>
              </p:nvCxnSpPr>
              <p:spPr>
                <a:xfrm rot="5400000">
                  <a:off x="6545779" y="6994422"/>
                  <a:ext cx="12708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74A5D17-AB11-4A6E-926E-1BB0F6F89AEE}"/>
                    </a:ext>
                  </a:extLst>
                </p:cNvPr>
                <p:cNvSpPr/>
                <p:nvPr/>
              </p:nvSpPr>
              <p:spPr>
                <a:xfrm rot="5400000">
                  <a:off x="6427408" y="8746728"/>
                  <a:ext cx="1488279" cy="3162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11" name="文本框 10">
                  <a:extLst>
                    <a:ext uri="{FF2B5EF4-FFF2-40B4-BE49-F238E27FC236}">
                      <a16:creationId xmlns:a16="http://schemas.microsoft.com/office/drawing/2014/main" id="{487C3128-0EB1-4C19-A6FC-2F35DFE3058C}"/>
                    </a:ext>
                  </a:extLst>
                </p:cNvPr>
                <p:cNvSpPr txBox="1"/>
                <p:nvPr/>
              </p:nvSpPr>
              <p:spPr>
                <a:xfrm rot="5400000">
                  <a:off x="6939843" y="3885126"/>
                  <a:ext cx="508473" cy="369332"/>
                </a:xfrm>
                <a:prstGeom prst="rect">
                  <a:avLst/>
                </a:prstGeom>
                <a:noFill/>
              </p:spPr>
              <p:txBody>
                <a:bodyPr wrap="none" rtlCol="0">
                  <a:spAutoFit/>
                </a:bodyPr>
                <a:lstStyle/>
                <a:p>
                  <a:r>
                    <a:rPr lang="en-US" altLang="zh-CN" dirty="0"/>
                    <a:t>……</a:t>
                  </a:r>
                  <a:endParaRPr lang="zh-CN" altLang="en-US" dirty="0"/>
                </a:p>
              </p:txBody>
            </p:sp>
          </p:grpSp>
        </p:grpSp>
        <p:sp>
          <p:nvSpPr>
            <p:cNvPr id="14" name="文本框 13">
              <a:extLst>
                <a:ext uri="{FF2B5EF4-FFF2-40B4-BE49-F238E27FC236}">
                  <a16:creationId xmlns:a16="http://schemas.microsoft.com/office/drawing/2014/main" id="{BBFA55E9-F3BF-4128-878B-5B891F4DD97B}"/>
                </a:ext>
              </a:extLst>
            </p:cNvPr>
            <p:cNvSpPr txBox="1"/>
            <p:nvPr/>
          </p:nvSpPr>
          <p:spPr>
            <a:xfrm>
              <a:off x="7576385" y="5613986"/>
              <a:ext cx="1117614" cy="369332"/>
            </a:xfrm>
            <a:prstGeom prst="rect">
              <a:avLst/>
            </a:prstGeom>
            <a:noFill/>
          </p:spPr>
          <p:txBody>
            <a:bodyPr wrap="none" rtlCol="0">
              <a:spAutoFit/>
            </a:bodyPr>
            <a:lstStyle/>
            <a:p>
              <a:r>
                <a:rPr lang="en-US" altLang="zh-CN" dirty="0"/>
                <a:t>20x24x24</a:t>
              </a:r>
              <a:endParaRPr lang="zh-CN" altLang="en-US" dirty="0"/>
            </a:p>
          </p:txBody>
        </p:sp>
      </p:grpSp>
    </p:spTree>
    <p:extLst>
      <p:ext uri="{BB962C8B-B14F-4D97-AF65-F5344CB8AC3E}">
        <p14:creationId xmlns:p14="http://schemas.microsoft.com/office/powerpoint/2010/main" val="479699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80" y="108271"/>
            <a:ext cx="10515600" cy="1325563"/>
          </a:xfrm>
        </p:spPr>
        <p:txBody>
          <a:bodyPr>
            <a:normAutofit/>
          </a:bodyPr>
          <a:lstStyle/>
          <a:p>
            <a:r>
              <a:rPr lang="en-US" altLang="zh-CN" sz="3200" dirty="0" err="1"/>
              <a:t>Optinal</a:t>
            </a:r>
            <a:r>
              <a:rPr lang="en-US" altLang="zh-CN" sz="3200" dirty="0"/>
              <a:t> task 1: Image reconstruction</a:t>
            </a:r>
            <a:endParaRPr lang="zh-CN" altLang="en-US" sz="3200" dirty="0"/>
          </a:p>
        </p:txBody>
      </p:sp>
      <p:sp>
        <p:nvSpPr>
          <p:cNvPr id="6" name="内容占位符 5"/>
          <p:cNvSpPr>
            <a:spLocks noGrp="1"/>
          </p:cNvSpPr>
          <p:nvPr>
            <p:ph idx="1"/>
          </p:nvPr>
        </p:nvSpPr>
        <p:spPr>
          <a:xfrm>
            <a:off x="334766" y="1433834"/>
            <a:ext cx="11857234" cy="5315895"/>
          </a:xfrm>
        </p:spPr>
        <p:txBody>
          <a:bodyPr>
            <a:normAutofit/>
          </a:bodyPr>
          <a:lstStyle/>
          <a:p>
            <a:pPr>
              <a:lnSpc>
                <a:spcPct val="150000"/>
              </a:lnSpc>
            </a:pPr>
            <a:r>
              <a:rPr lang="en-US" altLang="zh-CN" dirty="0"/>
              <a:t>Please design and implement a </a:t>
            </a:r>
            <a:r>
              <a:rPr lang="en-US" altLang="zh-CN" dirty="0">
                <a:sym typeface="+mn-ea"/>
              </a:rPr>
              <a:t>Variational auto-encoder</a:t>
            </a:r>
            <a:r>
              <a:rPr lang="en-US" altLang="zh-CN" dirty="0"/>
              <a:t> (VAE) for image reconstruction by yourself, you are not allowed to directly use a neural network from any pre-existing open source code.</a:t>
            </a:r>
          </a:p>
          <a:p>
            <a:pPr>
              <a:lnSpc>
                <a:spcPct val="150000"/>
              </a:lnSpc>
            </a:pPr>
            <a:r>
              <a:rPr lang="en-US" altLang="zh-CN" dirty="0"/>
              <a:t>Please visualize reconstructed images.</a:t>
            </a:r>
          </a:p>
          <a:p>
            <a:pPr>
              <a:lnSpc>
                <a:spcPct val="150000"/>
              </a:lnSpc>
            </a:pPr>
            <a:endParaRPr lang="en-US" altLang="zh-CN" dirty="0"/>
          </a:p>
          <a:p>
            <a:pPr>
              <a:lnSpc>
                <a:spcPct val="150000"/>
              </a:lnSpc>
            </a:pP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0380" y="108271"/>
            <a:ext cx="10515600" cy="1325563"/>
          </a:xfrm>
        </p:spPr>
        <p:txBody>
          <a:bodyPr>
            <a:normAutofit/>
          </a:bodyPr>
          <a:lstStyle/>
          <a:p>
            <a:r>
              <a:rPr lang="en-US" altLang="zh-CN" sz="3200" dirty="0" err="1"/>
              <a:t>Optinal</a:t>
            </a:r>
            <a:r>
              <a:rPr lang="en-US" altLang="zh-CN" sz="3200" dirty="0"/>
              <a:t> task 1: Image reconstruction</a:t>
            </a:r>
            <a:endParaRPr lang="zh-CN" altLang="en-US" sz="3200"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334766" y="1113469"/>
                <a:ext cx="11857234" cy="5636260"/>
              </a:xfrm>
            </p:spPr>
            <p:txBody>
              <a:bodyPr>
                <a:normAutofit fontScale="92500"/>
              </a:bodyPr>
              <a:lstStyle/>
              <a:p>
                <a:pPr>
                  <a:lnSpc>
                    <a:spcPct val="150000"/>
                  </a:lnSpc>
                </a:pPr>
                <a:r>
                  <a:rPr lang="en-US" altLang="zh-CN" dirty="0">
                    <a:solidFill>
                      <a:schemeClr val="tx1"/>
                    </a:solidFill>
                  </a:rPr>
                  <a:t>Please use Linear interpolation to generate </a:t>
                </a:r>
                <a:r>
                  <a:rPr lang="en-US" altLang="zh-CN" dirty="0">
                    <a:solidFill>
                      <a:schemeClr val="tx1"/>
                    </a:solidFill>
                    <a:sym typeface="+mn-ea"/>
                  </a:rPr>
                  <a:t>images with specific properties.</a:t>
                </a:r>
              </a:p>
              <a:p>
                <a:pPr marL="457200" lvl="2">
                  <a:lnSpc>
                    <a:spcPct val="150000"/>
                  </a:lnSpc>
                </a:pPr>
                <a:r>
                  <a:rPr lang="en-US" altLang="zh-CN" sz="2400" dirty="0">
                    <a:solidFill>
                      <a:schemeClr val="tx1"/>
                    </a:solidFill>
                    <a:sym typeface="+mn-ea"/>
                  </a:rPr>
                  <a:t>For example, given two output features of the encoder, </a:t>
                </a:r>
                <a:r>
                  <a:rPr lang="en-US" altLang="zh-CN" sz="2400" i="1" dirty="0">
                    <a:solidFill>
                      <a:schemeClr val="tx1"/>
                    </a:solidFill>
                    <a:sym typeface="+mn-ea"/>
                  </a:rPr>
                  <a:t>i.e., </a:t>
                </a:r>
                <a14:m>
                  <m:oMath xmlns:m="http://schemas.openxmlformats.org/officeDocument/2006/math">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1</m:t>
                        </m:r>
                      </m:sub>
                    </m:sSub>
                  </m:oMath>
                </a14:m>
                <a:r>
                  <a:rPr lang="en-US" altLang="zh-CN" sz="2400" dirty="0">
                    <a:solidFill>
                      <a:schemeClr val="tx1"/>
                    </a:solidFill>
                    <a:sym typeface="+mn-ea"/>
                  </a:rPr>
                  <a:t> and </a:t>
                </a:r>
                <a14:m>
                  <m:oMath xmlns:m="http://schemas.openxmlformats.org/officeDocument/2006/math">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2</m:t>
                        </m:r>
                      </m:sub>
                    </m:sSub>
                  </m:oMath>
                </a14:m>
                <a:r>
                  <a:rPr lang="en-US" altLang="zh-CN" sz="2400" dirty="0">
                    <a:solidFill>
                      <a:schemeClr val="tx1"/>
                    </a:solidFill>
                    <a:sym typeface="+mn-ea"/>
                  </a:rPr>
                  <a:t>, the decoder takes </a:t>
                </a:r>
                <a14:m>
                  <m:oMath xmlns:m="http://schemas.openxmlformats.org/officeDocument/2006/math">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1</m:t>
                        </m:r>
                      </m:sub>
                    </m:sSub>
                  </m:oMath>
                </a14:m>
                <a:r>
                  <a:rPr lang="en-US" altLang="zh-CN" sz="2400" dirty="0">
                    <a:solidFill>
                      <a:schemeClr val="tx1"/>
                    </a:solidFill>
                    <a:sym typeface="+mn-ea"/>
                  </a:rPr>
                  <a:t> as the input to generate a face image of a woman, and takes </a:t>
                </a:r>
                <a14:m>
                  <m:oMath xmlns:m="http://schemas.openxmlformats.org/officeDocument/2006/math">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2</m:t>
                        </m:r>
                      </m:sub>
                    </m:sSub>
                  </m:oMath>
                </a14:m>
                <a:r>
                  <a:rPr lang="en-US" altLang="zh-CN" sz="2400" dirty="0">
                    <a:solidFill>
                      <a:schemeClr val="tx1"/>
                    </a:solidFill>
                    <a:sym typeface="+mn-ea"/>
                  </a:rPr>
                  <a:t> as the input to generate a face image of a man. You can use Linear interpolation to obtain a new feature </a:t>
                </a:r>
                <a14:m>
                  <m:oMath xmlns:m="http://schemas.openxmlformats.org/officeDocument/2006/math">
                    <m:r>
                      <a:rPr lang="en-US" altLang="zh-CN" sz="2400" i="1" dirty="0">
                        <a:solidFill>
                          <a:schemeClr val="tx1"/>
                        </a:solidFill>
                        <a:latin typeface="Cambria Math" charset="0"/>
                        <a:cs typeface="Cambria Math" charset="0"/>
                        <a:sym typeface="+mn-ea"/>
                      </a:rPr>
                      <m:t>𝑧</m:t>
                    </m:r>
                    <m:r>
                      <a:rPr lang="en-US" altLang="zh-CN" sz="2400" i="1" dirty="0">
                        <a:solidFill>
                          <a:schemeClr val="tx1"/>
                        </a:solidFill>
                        <a:latin typeface="Cambria Math" charset="0"/>
                        <a:cs typeface="Cambria Math" charset="0"/>
                        <a:sym typeface="+mn-ea"/>
                      </a:rPr>
                      <m:t>=</m:t>
                    </m:r>
                    <m:r>
                      <a:rPr lang="en-US" altLang="zh-CN" sz="2400" i="1" dirty="0">
                        <a:solidFill>
                          <a:schemeClr val="tx1"/>
                        </a:solidFill>
                        <a:latin typeface="Cambria Math" charset="0"/>
                        <a:cs typeface="Cambria Math" charset="0"/>
                        <a:sym typeface="+mn-ea"/>
                      </a:rPr>
                      <m:t>𝛼</m:t>
                    </m:r>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1</m:t>
                        </m:r>
                      </m:sub>
                    </m:sSub>
                    <m:r>
                      <a:rPr lang="en-US" altLang="zh-CN" sz="2400" i="1" dirty="0">
                        <a:solidFill>
                          <a:schemeClr val="tx1"/>
                        </a:solidFill>
                        <a:latin typeface="Cambria Math" charset="0"/>
                        <a:cs typeface="Cambria Math" charset="0"/>
                        <a:sym typeface="+mn-ea"/>
                      </a:rPr>
                      <m:t>+(1−</m:t>
                    </m:r>
                    <m:r>
                      <a:rPr lang="en-US" altLang="zh-CN" sz="2400" i="1" dirty="0">
                        <a:solidFill>
                          <a:schemeClr val="tx1"/>
                        </a:solidFill>
                        <a:latin typeface="Cambria Math" charset="0"/>
                        <a:cs typeface="Cambria Math" charset="0"/>
                        <a:sym typeface="+mn-ea"/>
                      </a:rPr>
                      <m:t>𝛼</m:t>
                    </m:r>
                    <m:r>
                      <a:rPr lang="en-US" altLang="zh-CN" sz="2400" i="1" dirty="0">
                        <a:solidFill>
                          <a:schemeClr val="tx1"/>
                        </a:solidFill>
                        <a:latin typeface="Cambria Math" charset="0"/>
                        <a:cs typeface="Cambria Math" charset="0"/>
                        <a:sym typeface="+mn-ea"/>
                      </a:rPr>
                      <m:t>)</m:t>
                    </m:r>
                    <m:sSub>
                      <m:sSubPr>
                        <m:ctrlPr>
                          <a:rPr lang="en-US" altLang="zh-CN" sz="2400" i="1" dirty="0">
                            <a:solidFill>
                              <a:schemeClr val="tx1"/>
                            </a:solidFill>
                            <a:latin typeface="Cambria Math" panose="02040503050406030204" pitchFamily="18" charset="0"/>
                            <a:cs typeface="Cambria Math" charset="0"/>
                            <a:sym typeface="+mn-ea"/>
                          </a:rPr>
                        </m:ctrlPr>
                      </m:sSubPr>
                      <m:e>
                        <m:r>
                          <a:rPr lang="en-US" altLang="zh-CN" sz="2400" i="1" dirty="0">
                            <a:solidFill>
                              <a:schemeClr val="tx1"/>
                            </a:solidFill>
                            <a:latin typeface="Cambria Math" charset="0"/>
                            <a:cs typeface="Cambria Math" charset="0"/>
                            <a:sym typeface="+mn-ea"/>
                          </a:rPr>
                          <m:t>𝑧</m:t>
                        </m:r>
                      </m:e>
                      <m:sub>
                        <m:r>
                          <a:rPr lang="en-US" altLang="zh-CN" sz="2400" i="1" dirty="0">
                            <a:solidFill>
                              <a:schemeClr val="tx1"/>
                            </a:solidFill>
                            <a:latin typeface="Cambria Math" charset="0"/>
                            <a:cs typeface="Cambria Math" charset="0"/>
                            <a:sym typeface="+mn-ea"/>
                          </a:rPr>
                          <m:t>2</m:t>
                        </m:r>
                      </m:sub>
                    </m:sSub>
                    <m:r>
                      <a:rPr lang="en-US" altLang="zh-CN" sz="2400" i="1" dirty="0">
                        <a:solidFill>
                          <a:schemeClr val="tx1"/>
                        </a:solidFill>
                        <a:latin typeface="Cambria Math" charset="0"/>
                        <a:cs typeface="Cambria Math" charset="0"/>
                        <a:sym typeface="+mn-ea"/>
                      </a:rPr>
                      <m:t>,</m:t>
                    </m:r>
                    <m:r>
                      <a:rPr lang="en-US" altLang="zh-CN" sz="2400" i="1" dirty="0">
                        <a:solidFill>
                          <a:schemeClr val="tx1"/>
                        </a:solidFill>
                        <a:latin typeface="Cambria Math" charset="0"/>
                        <a:cs typeface="Cambria Math" charset="0"/>
                        <a:sym typeface="+mn-ea"/>
                      </a:rPr>
                      <m:t>𝛼</m:t>
                    </m:r>
                    <m:r>
                      <a:rPr lang="en-US" altLang="zh-CN" sz="2400" i="1" dirty="0">
                        <a:solidFill>
                          <a:schemeClr val="tx1"/>
                        </a:solidFill>
                        <a:latin typeface="Cambria Math" charset="0"/>
                        <a:cs typeface="Cambria Math" charset="0"/>
                        <a:sym typeface="+mn-ea"/>
                      </a:rPr>
                      <m:t>∈(0,1)</m:t>
                    </m:r>
                  </m:oMath>
                </a14:m>
                <a:r>
                  <a:rPr lang="en-US" altLang="zh-CN" sz="2400" dirty="0">
                    <a:solidFill>
                      <a:schemeClr val="tx1"/>
                    </a:solidFill>
                    <a:sym typeface="+mn-ea"/>
                  </a:rPr>
                  <a:t>. Then, the decoder takes </a:t>
                </a:r>
                <a14:m>
                  <m:oMath xmlns:m="http://schemas.openxmlformats.org/officeDocument/2006/math">
                    <m:r>
                      <a:rPr lang="en-US" altLang="zh-CN" sz="2400" i="1" dirty="0">
                        <a:solidFill>
                          <a:schemeClr val="tx1"/>
                        </a:solidFill>
                        <a:latin typeface="Cambria Math" charset="0"/>
                        <a:cs typeface="Cambria Math" charset="0"/>
                        <a:sym typeface="+mn-ea"/>
                      </a:rPr>
                      <m:t>𝑧</m:t>
                    </m:r>
                  </m:oMath>
                </a14:m>
                <a:r>
                  <a:rPr lang="en-US" altLang="zh-CN" sz="2400" dirty="0">
                    <a:solidFill>
                      <a:schemeClr val="tx1"/>
                    </a:solidFill>
                    <a:sym typeface="+mn-ea"/>
                  </a:rPr>
                  <a:t> as the input to generate a new face image. You are required to do experiments with different values of </a:t>
                </a:r>
                <a14:m>
                  <m:oMath xmlns:m="http://schemas.openxmlformats.org/officeDocument/2006/math">
                    <m:r>
                      <a:rPr lang="en-US" altLang="zh-CN" sz="2400" i="1" dirty="0">
                        <a:solidFill>
                          <a:schemeClr val="tx1"/>
                        </a:solidFill>
                        <a:latin typeface="Cambria Math" charset="0"/>
                        <a:cs typeface="Cambria Math" charset="0"/>
                        <a:sym typeface="+mn-ea"/>
                      </a:rPr>
                      <m:t>𝛼</m:t>
                    </m:r>
                  </m:oMath>
                </a14:m>
                <a:r>
                  <a:rPr lang="en-US" altLang="zh-CN" sz="2400" dirty="0">
                    <a:solidFill>
                      <a:schemeClr val="tx1"/>
                    </a:solidFill>
                    <a:sym typeface="+mn-ea"/>
                  </a:rPr>
                  <a:t>,</a:t>
                </a:r>
                <a:r>
                  <a:rPr lang="zh-CN" altLang="en-US" sz="2400" dirty="0">
                    <a:solidFill>
                      <a:schemeClr val="tx1"/>
                    </a:solidFill>
                    <a:sym typeface="+mn-ea"/>
                  </a:rPr>
                  <a:t> </a:t>
                </a:r>
                <a:r>
                  <a:rPr lang="en-US" altLang="zh-CN" sz="2400" i="1" dirty="0">
                    <a:solidFill>
                      <a:schemeClr val="tx1"/>
                    </a:solidFill>
                    <a:sym typeface="+mn-ea"/>
                  </a:rPr>
                  <a:t>e.g., </a:t>
                </a:r>
                <a14:m>
                  <m:oMath xmlns:m="http://schemas.openxmlformats.org/officeDocument/2006/math">
                    <m:r>
                      <a:rPr lang="en-US" altLang="zh-CN" sz="2400" i="1" dirty="0">
                        <a:solidFill>
                          <a:schemeClr val="tx1"/>
                        </a:solidFill>
                        <a:latin typeface="Cambria Math" charset="0"/>
                        <a:cs typeface="Cambria Math" charset="0"/>
                        <a:sym typeface="+mn-ea"/>
                      </a:rPr>
                      <m:t>𝛼</m:t>
                    </m:r>
                    <m:r>
                      <a:rPr lang="en-US" altLang="zh-CN" sz="2400" i="1" dirty="0">
                        <a:solidFill>
                          <a:schemeClr val="tx1"/>
                        </a:solidFill>
                        <a:latin typeface="Cambria Math" charset="0"/>
                        <a:cs typeface="Cambria Math" charset="0"/>
                        <a:sym typeface="+mn-ea"/>
                      </a:rPr>
                      <m:t>=0.2, 0.4, 0.6, 0.8</m:t>
                    </m:r>
                  </m:oMath>
                </a14:m>
                <a:r>
                  <a:rPr lang="en-US" altLang="zh-CN" sz="2400" dirty="0">
                    <a:solidFill>
                      <a:schemeClr val="tx1"/>
                    </a:solidFill>
                    <a:sym typeface="+mn-ea"/>
                  </a:rPr>
                  <a:t>, so as to obtain a set of face images.</a:t>
                </a:r>
              </a:p>
              <a:p>
                <a:pPr marL="457200" lvl="2">
                  <a:lnSpc>
                    <a:spcPct val="150000"/>
                  </a:lnSpc>
                </a:pPr>
                <a:endParaRPr lang="en-US" altLang="zh-CN" sz="2400" dirty="0">
                  <a:sym typeface="+mn-ea"/>
                </a:endParaRPr>
              </a:p>
              <a:p>
                <a:pPr marL="457200" lvl="2">
                  <a:lnSpc>
                    <a:spcPct val="150000"/>
                  </a:lnSpc>
                </a:pPr>
                <a:endParaRPr lang="en-US" altLang="zh-CN" sz="2400" dirty="0">
                  <a:solidFill>
                    <a:schemeClr val="tx1"/>
                  </a:solidFill>
                  <a:sym typeface="+mn-ea"/>
                </a:endParaRPr>
              </a:p>
              <a:p>
                <a:pPr marL="457200" lvl="2">
                  <a:lnSpc>
                    <a:spcPct val="150000"/>
                  </a:lnSpc>
                </a:pPr>
                <a:r>
                  <a:rPr kumimoji="1" lang="en" altLang="zh-CN" sz="2400" dirty="0">
                    <a:solidFill>
                      <a:schemeClr val="accent1"/>
                    </a:solidFill>
                  </a:rPr>
                  <a:t>You can conduct experiments on any two categories (</a:t>
                </a:r>
                <a:r>
                  <a:rPr kumimoji="1" lang="en" altLang="zh-CN" sz="2400" i="1" dirty="0">
                    <a:solidFill>
                      <a:schemeClr val="accent1"/>
                    </a:solidFill>
                  </a:rPr>
                  <a:t>e.g., </a:t>
                </a:r>
                <a:r>
                  <a:rPr kumimoji="1" lang="en" altLang="zh-CN" sz="2400" dirty="0">
                    <a:solidFill>
                      <a:schemeClr val="accent1"/>
                    </a:solidFill>
                  </a:rPr>
                  <a:t>old and young, shirt and bag)</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334766" y="1113469"/>
                <a:ext cx="11857234" cy="5636260"/>
              </a:xfrm>
              <a:blipFill>
                <a:blip r:embed="rId2"/>
                <a:stretch>
                  <a:fillRect l="-856" r="-107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1DCBDCF-9B34-312E-F5AC-BF3EAFAB7E7C}"/>
              </a:ext>
            </a:extLst>
          </p:cNvPr>
          <p:cNvPicPr>
            <a:picLocks noChangeAspect="1"/>
          </p:cNvPicPr>
          <p:nvPr/>
        </p:nvPicPr>
        <p:blipFill>
          <a:blip r:embed="rId3"/>
          <a:stretch>
            <a:fillRect/>
          </a:stretch>
        </p:blipFill>
        <p:spPr>
          <a:xfrm>
            <a:off x="2294807" y="4889769"/>
            <a:ext cx="914400" cy="914400"/>
          </a:xfrm>
          <a:prstGeom prst="rect">
            <a:avLst/>
          </a:prstGeom>
        </p:spPr>
      </p:pic>
      <p:pic>
        <p:nvPicPr>
          <p:cNvPr id="10" name="图片 9">
            <a:extLst>
              <a:ext uri="{FF2B5EF4-FFF2-40B4-BE49-F238E27FC236}">
                <a16:creationId xmlns:a16="http://schemas.microsoft.com/office/drawing/2014/main" id="{C83583B9-3429-9ACB-0DB3-8FD8272D7AFF}"/>
              </a:ext>
            </a:extLst>
          </p:cNvPr>
          <p:cNvPicPr>
            <a:picLocks noChangeAspect="1"/>
          </p:cNvPicPr>
          <p:nvPr/>
        </p:nvPicPr>
        <p:blipFill>
          <a:blip r:embed="rId4"/>
          <a:stretch>
            <a:fillRect/>
          </a:stretch>
        </p:blipFill>
        <p:spPr>
          <a:xfrm>
            <a:off x="8190157" y="4889769"/>
            <a:ext cx="876300" cy="901700"/>
          </a:xfrm>
          <a:prstGeom prst="rect">
            <a:avLst/>
          </a:prstGeom>
        </p:spPr>
      </p:pic>
      <p:pic>
        <p:nvPicPr>
          <p:cNvPr id="12" name="图片 11">
            <a:extLst>
              <a:ext uri="{FF2B5EF4-FFF2-40B4-BE49-F238E27FC236}">
                <a16:creationId xmlns:a16="http://schemas.microsoft.com/office/drawing/2014/main" id="{CA266802-C752-91A7-2E56-23949CE198EA}"/>
              </a:ext>
            </a:extLst>
          </p:cNvPr>
          <p:cNvPicPr>
            <a:picLocks noChangeAspect="1"/>
          </p:cNvPicPr>
          <p:nvPr/>
        </p:nvPicPr>
        <p:blipFill>
          <a:blip r:embed="rId5"/>
          <a:stretch>
            <a:fillRect/>
          </a:stretch>
        </p:blipFill>
        <p:spPr>
          <a:xfrm>
            <a:off x="5248832" y="4889769"/>
            <a:ext cx="901700" cy="914400"/>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6FEA0B55-D780-F1E3-CF61-E7CFA410B0FA}"/>
                  </a:ext>
                </a:extLst>
              </p:cNvPr>
              <p:cNvSpPr txBox="1"/>
              <p:nvPr/>
            </p:nvSpPr>
            <p:spPr>
              <a:xfrm>
                <a:off x="1398110" y="5757066"/>
                <a:ext cx="2751266" cy="369332"/>
              </a:xfrm>
              <a:prstGeom prst="rect">
                <a:avLst/>
              </a:prstGeom>
              <a:noFill/>
            </p:spPr>
            <p:txBody>
              <a:bodyPr wrap="none" rtlCol="0">
                <a:spAutoFit/>
              </a:bodyPr>
              <a:lstStyle/>
              <a:p>
                <a:r>
                  <a:rPr kumimoji="1" lang="en-US" altLang="zh-CN" dirty="0"/>
                  <a:t>Image generated from </a:t>
                </a:r>
                <a14:m>
                  <m:oMath xmlns:m="http://schemas.openxmlformats.org/officeDocument/2006/math">
                    <m:sSub>
                      <m:sSubPr>
                        <m:ctrlPr>
                          <a:rPr lang="en-US" altLang="zh-CN" i="1" dirty="0">
                            <a:latin typeface="Cambria Math" panose="02040503050406030204" pitchFamily="18" charset="0"/>
                            <a:cs typeface="Cambria Math" charset="0"/>
                            <a:sym typeface="+mn-ea"/>
                          </a:rPr>
                        </m:ctrlPr>
                      </m:sSubPr>
                      <m:e>
                        <m:r>
                          <a:rPr lang="en-US" altLang="zh-CN" i="1" dirty="0">
                            <a:latin typeface="Cambria Math" charset="0"/>
                            <a:cs typeface="Cambria Math" charset="0"/>
                            <a:sym typeface="+mn-ea"/>
                          </a:rPr>
                          <m:t>𝑧</m:t>
                        </m:r>
                      </m:e>
                      <m:sub>
                        <m:r>
                          <a:rPr lang="en-US" altLang="zh-CN" i="1" dirty="0">
                            <a:latin typeface="Cambria Math" charset="0"/>
                            <a:cs typeface="Cambria Math" charset="0"/>
                            <a:sym typeface="+mn-ea"/>
                          </a:rPr>
                          <m:t>1</m:t>
                        </m:r>
                      </m:sub>
                    </m:sSub>
                  </m:oMath>
                </a14:m>
                <a:r>
                  <a:rPr lang="en-US" altLang="zh-CN" dirty="0">
                    <a:sym typeface="+mn-ea"/>
                  </a:rPr>
                  <a:t> </a:t>
                </a:r>
                <a:endParaRPr kumimoji="1" lang="zh-CN" altLang="en-US" dirty="0"/>
              </a:p>
            </p:txBody>
          </p:sp>
        </mc:Choice>
        <mc:Fallback xmlns="">
          <p:sp>
            <p:nvSpPr>
              <p:cNvPr id="13" name="文本框 12">
                <a:extLst>
                  <a:ext uri="{FF2B5EF4-FFF2-40B4-BE49-F238E27FC236}">
                    <a16:creationId xmlns:a16="http://schemas.microsoft.com/office/drawing/2014/main" id="{6FEA0B55-D780-F1E3-CF61-E7CFA410B0FA}"/>
                  </a:ext>
                </a:extLst>
              </p:cNvPr>
              <p:cNvSpPr txBox="1">
                <a:spLocks noRot="1" noChangeAspect="1" noMove="1" noResize="1" noEditPoints="1" noAdjustHandles="1" noChangeArrowheads="1" noChangeShapeType="1" noTextEdit="1"/>
              </p:cNvSpPr>
              <p:nvPr/>
            </p:nvSpPr>
            <p:spPr>
              <a:xfrm>
                <a:off x="1398110" y="5757066"/>
                <a:ext cx="2751266" cy="369332"/>
              </a:xfrm>
              <a:prstGeom prst="rect">
                <a:avLst/>
              </a:prstGeom>
              <a:blipFill>
                <a:blip r:embed="rId6"/>
                <a:stretch>
                  <a:fillRect l="-1376"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338F0FB-0C13-3353-C851-6DF261A52B75}"/>
                  </a:ext>
                </a:extLst>
              </p:cNvPr>
              <p:cNvSpPr txBox="1"/>
              <p:nvPr/>
            </p:nvSpPr>
            <p:spPr>
              <a:xfrm>
                <a:off x="4233309" y="5757066"/>
                <a:ext cx="2596352" cy="369332"/>
              </a:xfrm>
              <a:prstGeom prst="rect">
                <a:avLst/>
              </a:prstGeom>
              <a:noFill/>
            </p:spPr>
            <p:txBody>
              <a:bodyPr wrap="none" rtlCol="0">
                <a:spAutoFit/>
              </a:bodyPr>
              <a:lstStyle/>
              <a:p>
                <a:r>
                  <a:rPr kumimoji="1" lang="en-US" altLang="zh-CN" dirty="0"/>
                  <a:t>Image generated from </a:t>
                </a:r>
                <a14:m>
                  <m:oMath xmlns:m="http://schemas.openxmlformats.org/officeDocument/2006/math">
                    <m:r>
                      <a:rPr lang="en-US" altLang="zh-CN" i="1" dirty="0">
                        <a:latin typeface="Cambria Math" charset="0"/>
                        <a:cs typeface="Cambria Math" charset="0"/>
                        <a:sym typeface="+mn-ea"/>
                      </a:rPr>
                      <m:t>𝑧</m:t>
                    </m:r>
                  </m:oMath>
                </a14:m>
                <a:endParaRPr kumimoji="1" lang="zh-CN" altLang="en-US" dirty="0"/>
              </a:p>
            </p:txBody>
          </p:sp>
        </mc:Choice>
        <mc:Fallback xmlns="">
          <p:sp>
            <p:nvSpPr>
              <p:cNvPr id="14" name="文本框 13">
                <a:extLst>
                  <a:ext uri="{FF2B5EF4-FFF2-40B4-BE49-F238E27FC236}">
                    <a16:creationId xmlns:a16="http://schemas.microsoft.com/office/drawing/2014/main" id="{9338F0FB-0C13-3353-C851-6DF261A52B75}"/>
                  </a:ext>
                </a:extLst>
              </p:cNvPr>
              <p:cNvSpPr txBox="1">
                <a:spLocks noRot="1" noChangeAspect="1" noMove="1" noResize="1" noEditPoints="1" noAdjustHandles="1" noChangeArrowheads="1" noChangeShapeType="1" noTextEdit="1"/>
              </p:cNvSpPr>
              <p:nvPr/>
            </p:nvSpPr>
            <p:spPr>
              <a:xfrm>
                <a:off x="4233309" y="5757066"/>
                <a:ext cx="2596352" cy="369332"/>
              </a:xfrm>
              <a:prstGeom prst="rect">
                <a:avLst/>
              </a:prstGeom>
              <a:blipFill>
                <a:blip r:embed="rId7"/>
                <a:stretch>
                  <a:fillRect l="-1951" t="-6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FEB08D15-DD2E-EAFF-DF1C-90A143200D56}"/>
                  </a:ext>
                </a:extLst>
              </p:cNvPr>
              <p:cNvSpPr txBox="1"/>
              <p:nvPr/>
            </p:nvSpPr>
            <p:spPr>
              <a:xfrm>
                <a:off x="7335325" y="5732565"/>
                <a:ext cx="2694071" cy="369332"/>
              </a:xfrm>
              <a:prstGeom prst="rect">
                <a:avLst/>
              </a:prstGeom>
              <a:noFill/>
            </p:spPr>
            <p:txBody>
              <a:bodyPr wrap="none" rtlCol="0">
                <a:spAutoFit/>
              </a:bodyPr>
              <a:lstStyle/>
              <a:p>
                <a:r>
                  <a:rPr kumimoji="1" lang="en-US" altLang="zh-CN" dirty="0"/>
                  <a:t>Image generated from </a:t>
                </a:r>
                <a14:m>
                  <m:oMath xmlns:m="http://schemas.openxmlformats.org/officeDocument/2006/math">
                    <m:sSub>
                      <m:sSubPr>
                        <m:ctrlPr>
                          <a:rPr lang="en-US" altLang="zh-CN" i="1" dirty="0">
                            <a:latin typeface="Cambria Math" panose="02040503050406030204" pitchFamily="18" charset="0"/>
                            <a:cs typeface="Cambria Math" charset="0"/>
                            <a:sym typeface="+mn-ea"/>
                          </a:rPr>
                        </m:ctrlPr>
                      </m:sSubPr>
                      <m:e>
                        <m:r>
                          <a:rPr lang="en-US" altLang="zh-CN" i="1" dirty="0">
                            <a:latin typeface="Cambria Math" charset="0"/>
                            <a:cs typeface="Cambria Math" charset="0"/>
                            <a:sym typeface="+mn-ea"/>
                          </a:rPr>
                          <m:t>𝑧</m:t>
                        </m:r>
                      </m:e>
                      <m:sub>
                        <m:r>
                          <a:rPr lang="en-US" altLang="zh-CN" i="1" dirty="0">
                            <a:latin typeface="Cambria Math" charset="0"/>
                            <a:cs typeface="Cambria Math" charset="0"/>
                            <a:sym typeface="+mn-ea"/>
                          </a:rPr>
                          <m:t>2</m:t>
                        </m:r>
                      </m:sub>
                    </m:sSub>
                  </m:oMath>
                </a14:m>
                <a:endParaRPr kumimoji="1" lang="zh-CN" altLang="en-US" dirty="0"/>
              </a:p>
            </p:txBody>
          </p:sp>
        </mc:Choice>
        <mc:Fallback xmlns="">
          <p:sp>
            <p:nvSpPr>
              <p:cNvPr id="15" name="文本框 14">
                <a:extLst>
                  <a:ext uri="{FF2B5EF4-FFF2-40B4-BE49-F238E27FC236}">
                    <a16:creationId xmlns:a16="http://schemas.microsoft.com/office/drawing/2014/main" id="{FEB08D15-DD2E-EAFF-DF1C-90A143200D56}"/>
                  </a:ext>
                </a:extLst>
              </p:cNvPr>
              <p:cNvSpPr txBox="1">
                <a:spLocks noRot="1" noChangeAspect="1" noMove="1" noResize="1" noEditPoints="1" noAdjustHandles="1" noChangeArrowheads="1" noChangeShapeType="1" noTextEdit="1"/>
              </p:cNvSpPr>
              <p:nvPr/>
            </p:nvSpPr>
            <p:spPr>
              <a:xfrm>
                <a:off x="7335325" y="5732565"/>
                <a:ext cx="2694071" cy="369332"/>
              </a:xfrm>
              <a:prstGeom prst="rect">
                <a:avLst/>
              </a:prstGeom>
              <a:blipFill>
                <a:blip r:embed="rId8"/>
                <a:stretch>
                  <a:fillRect l="-1878" t="-6667" b="-26667"/>
                </a:stretch>
              </a:blipFill>
            </p:spPr>
            <p:txBody>
              <a:bodyPr/>
              <a:lstStyle/>
              <a:p>
                <a:r>
                  <a:rPr lang="zh-CN" altLang="en-US">
                    <a:noFill/>
                  </a:rPr>
                  <a:t> </a:t>
                </a:r>
              </a:p>
            </p:txBody>
          </p:sp>
        </mc:Fallback>
      </mc:AlternateContent>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1600</TotalTime>
  <Words>2442</Words>
  <Application>Microsoft Office PowerPoint</Application>
  <PresentationFormat>宽屏</PresentationFormat>
  <Paragraphs>147</Paragraphs>
  <Slides>24</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Arial</vt:lpstr>
      <vt:lpstr>Cambria Math</vt:lpstr>
      <vt:lpstr>Wingdings</vt:lpstr>
      <vt:lpstr>Office 主题​​</vt:lpstr>
      <vt:lpstr>Final Project: Classification, Image Reconstruction and Model Analysis</vt:lpstr>
      <vt:lpstr>Objective</vt:lpstr>
      <vt:lpstr>PowerPoint 演示文稿</vt:lpstr>
      <vt:lpstr>Neural networks for the handwritten digit classification</vt:lpstr>
      <vt:lpstr>Feature Visualization on at least one designed neural network</vt:lpstr>
      <vt:lpstr>Feature Visualization on at least one designed neural network</vt:lpstr>
      <vt:lpstr>What you need to write in the report for the required task</vt:lpstr>
      <vt:lpstr>Optinal task 1: Image reconstruction</vt:lpstr>
      <vt:lpstr>Optinal task 1: Image reconstruction</vt:lpstr>
      <vt:lpstr>Datasets for optional task 1</vt:lpstr>
      <vt:lpstr>Fashion-MNIST</vt:lpstr>
      <vt:lpstr>CelebA dataset</vt:lpstr>
      <vt:lpstr>What you need to write in the report for optional task 1</vt:lpstr>
      <vt:lpstr>Optional task 2: Visualization methods to explain DNNs</vt:lpstr>
      <vt:lpstr>Guided backpropagation</vt:lpstr>
      <vt:lpstr>Grad-CAM</vt:lpstr>
      <vt:lpstr>Shapley value</vt:lpstr>
      <vt:lpstr>Shapley value</vt:lpstr>
      <vt:lpstr>Layer-Wise Relevance Propagation</vt:lpstr>
      <vt:lpstr>Integrated Gradients</vt:lpstr>
      <vt:lpstr>PowerPoint 演示文稿</vt:lpstr>
      <vt:lpstr>PowerPoint 演示文稿</vt:lpstr>
      <vt:lpstr>What you need to write in the report for optional task 3</vt:lpstr>
      <vt:lpstr>Submit a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程煦</dc:creator>
  <cp:lastModifiedBy>刘东瑞</cp:lastModifiedBy>
  <cp:revision>202</cp:revision>
  <dcterms:created xsi:type="dcterms:W3CDTF">2022-04-23T11:26:55Z</dcterms:created>
  <dcterms:modified xsi:type="dcterms:W3CDTF">2022-04-26T02:48:49Z</dcterms:modified>
</cp:coreProperties>
</file>